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15" r:id="rId1"/>
    <p:sldMasterId id="2147483716" r:id="rId2"/>
  </p:sldMasterIdLst>
  <p:notesMasterIdLst>
    <p:notesMasterId r:id="rId81"/>
  </p:notesMasterIdLst>
  <p:sldIdLst>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8" r:id="rId31"/>
    <p:sldId id="289" r:id="rId32"/>
    <p:sldId id="291" r:id="rId33"/>
    <p:sldId id="292" r:id="rId34"/>
    <p:sldId id="293" r:id="rId35"/>
    <p:sldId id="294" r:id="rId36"/>
    <p:sldId id="295" r:id="rId37"/>
    <p:sldId id="296" r:id="rId38"/>
    <p:sldId id="297" r:id="rId39"/>
    <p:sldId id="298" r:id="rId40"/>
    <p:sldId id="299" r:id="rId41"/>
    <p:sldId id="300" r:id="rId42"/>
    <p:sldId id="301"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40" r:id="rId79"/>
    <p:sldId id="341" r:id="rId80"/>
  </p:sldIdLst>
  <p:sldSz cx="9144000" cy="5143500" type="screen16x9"/>
  <p:notesSz cx="6858000" cy="9144000"/>
  <p:embeddedFontLst>
    <p:embeddedFont>
      <p:font typeface="Helvetica Neue" panose="02000503000000020004" pitchFamily="2" charset="0"/>
      <p:regular r:id="rId82"/>
      <p:bold r:id="rId83"/>
      <p:italic r:id="rId84"/>
      <p:boldItalic r:id="rId85"/>
    </p:embeddedFont>
    <p:embeddedFont>
      <p:font typeface="Roboto" panose="02000000000000000000" pitchFamily="2" charset="0"/>
      <p:regular r:id="rId86"/>
      <p:bold r:id="rId87"/>
      <p:italic r:id="rId88"/>
      <p:boldItalic r:id="rId89"/>
    </p:embeddedFont>
    <p:embeddedFont>
      <p:font typeface="Roboto Slab" pitchFamily="2" charset="0"/>
      <p:regular r:id="rId90"/>
      <p:bold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52"/>
    <p:restoredTop sz="94643"/>
  </p:normalViewPr>
  <p:slideViewPr>
    <p:cSldViewPr snapToGrid="0" snapToObjects="1">
      <p:cViewPr varScale="1">
        <p:scale>
          <a:sx n="160" d="100"/>
          <a:sy n="160" d="100"/>
        </p:scale>
        <p:origin x="4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9.fntdata"/><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4.fntdata"/><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6.fntdata"/><Relationship Id="rId61" Type="http://schemas.openxmlformats.org/officeDocument/2006/relationships/slide" Target="slides/slide59.xml"/><Relationship Id="rId82"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adidas.com/us/women-shoe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opcode.org/?snapshot=7ca371a2-fb81-449c-9484-224bf121696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418d533d8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418d533d8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418d533d8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418d533d8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The first time the students are seeing actual JavaScript/jQuery code. Note that you </a:t>
            </a:r>
            <a:r>
              <a:rPr lang="en" i="1"/>
              <a:t>don’t need to break everything down here</a:t>
            </a:r>
            <a:r>
              <a:rPr lang="en"/>
              <a:t>—the subsequent slides will take care of that. The point to emphasize here is that the English on the left and the jQuery on the right are saying the exact same thing.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418d533d88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418d533d88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Now we’re starting to break it down. Point out that the English version breaks down into two thoughts—first, </a:t>
            </a:r>
            <a:r>
              <a:rPr lang="en" i="1">
                <a:solidFill>
                  <a:schemeClr val="dk1"/>
                </a:solidFill>
              </a:rPr>
              <a:t>when</a:t>
            </a:r>
            <a:r>
              <a:rPr lang="en">
                <a:solidFill>
                  <a:schemeClr val="dk1"/>
                </a:solidFill>
              </a:rPr>
              <a:t> something should happen; second, </a:t>
            </a:r>
            <a:r>
              <a:rPr lang="en" i="1">
                <a:solidFill>
                  <a:schemeClr val="dk1"/>
                </a:solidFill>
              </a:rPr>
              <a:t>what</a:t>
            </a:r>
            <a:r>
              <a:rPr lang="en">
                <a:solidFill>
                  <a:schemeClr val="dk1"/>
                </a:solidFill>
              </a:rPr>
              <a:t> should happen.</a:t>
            </a: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418d533d88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418d533d88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Now we’re starting to break it down. Point out that the English version breaks down into two thoughts—first, </a:t>
            </a:r>
            <a:r>
              <a:rPr lang="en" i="1">
                <a:solidFill>
                  <a:schemeClr val="dk1"/>
                </a:solidFill>
              </a:rPr>
              <a:t>when</a:t>
            </a:r>
            <a:r>
              <a:rPr lang="en">
                <a:solidFill>
                  <a:schemeClr val="dk1"/>
                </a:solidFill>
              </a:rPr>
              <a:t> something should happen; second, </a:t>
            </a:r>
            <a:r>
              <a:rPr lang="en" i="1">
                <a:solidFill>
                  <a:schemeClr val="dk1"/>
                </a:solidFill>
              </a:rPr>
              <a:t>what</a:t>
            </a:r>
            <a:r>
              <a:rPr lang="en">
                <a:solidFill>
                  <a:schemeClr val="dk1"/>
                </a:solidFill>
              </a:rPr>
              <a:t> should happen.</a:t>
            </a: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418d533d8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418d533d8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418d533d88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418d533d88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The first time the students are seeing actual JavaScript/jQuery code. Note that you </a:t>
            </a:r>
            <a:r>
              <a:rPr lang="en" i="1"/>
              <a:t>don’t need to break everything down here</a:t>
            </a:r>
            <a:r>
              <a:rPr lang="en"/>
              <a:t>—the subsequent slides will take care of that. The point to emphasize here is that the English on the left and the jQuery on the right are saying the exact same thing.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418d533d88_0_10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418d533d88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highlight>
                  <a:srgbClr val="FFFF00"/>
                </a:highlight>
              </a:rPr>
              <a:t>Include a brief explanation that “The dollar sign signals to the computer that you will be writing jQuery code”</a:t>
            </a:r>
            <a:endParaRPr>
              <a:highlight>
                <a:srgbClr val="FFFF00"/>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418d533d88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418d533d8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Emphasize the difference btwn the two selectors -- one is receiving and action and one is the receiving an action. One element is the target of the click event and one element is acted upon in the body. Don’t go too deep into events and click handlers as that will be covered in later lessons.</a:t>
            </a: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418d533d88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418d533d88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Emphasize the difference between the event and the action—the event is something we are waiting for the user of our webpage to do. The action is what we tell the page to do.</a:t>
            </a:r>
            <a:endParaRPr>
              <a:solidFill>
                <a:schemeClr val="dk1"/>
              </a:solidFill>
            </a:endParaRPr>
          </a:p>
          <a:p>
            <a:pPr marL="0" marR="0" lvl="0" indent="0" algn="l" rtl="0">
              <a:lnSpc>
                <a:spcPct val="100000"/>
              </a:lnSpc>
              <a:spcBef>
                <a:spcPts val="0"/>
              </a:spcBef>
              <a:spcAft>
                <a:spcPts val="0"/>
              </a:spcAft>
              <a:buNone/>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418d533d8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418d533d8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Emphasize the difference between the event and the action—the event is something we are waiting for the user of our webpage to do. The action is what we tell the page to do.</a:t>
            </a:r>
            <a:endParaRPr>
              <a:solidFill>
                <a:schemeClr val="dk1"/>
              </a:solidFill>
            </a:endParaRPr>
          </a:p>
          <a:p>
            <a:pPr marL="0" marR="0" lvl="0" indent="0" algn="l" rtl="0">
              <a:lnSpc>
                <a:spcPct val="100000"/>
              </a:lnSpc>
              <a:spcBef>
                <a:spcPts val="0"/>
              </a:spcBef>
              <a:spcAft>
                <a:spcPts val="0"/>
              </a:spcAft>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418d533d8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418d533d8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Emphasize the difference btwn the two selectors -- one is receiving and action and one is the receiving an action. One element is the target of the click event and one element is acted upon in the body. Don’t go too deep into events and click handlers as that will be covered in later lessons.</a:t>
            </a: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418d533d88_0_1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418d533d8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418d533d88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418d533d88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Emphasize that this is the same selectors as CSS…. use . for class</a:t>
            </a:r>
            <a:endParaRPr>
              <a:solidFill>
                <a:schemeClr val="dk1"/>
              </a:solidFill>
            </a:endParaRPr>
          </a:p>
          <a:p>
            <a:pPr marL="0" marR="0" lvl="0" indent="0" algn="l" rtl="0">
              <a:lnSpc>
                <a:spcPct val="100000"/>
              </a:lnSpc>
              <a:spcBef>
                <a:spcPts val="0"/>
              </a:spcBef>
              <a:spcAft>
                <a:spcPts val="0"/>
              </a:spcAft>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418d533d88_0_16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418d533d8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Emphasize that this is the same selectors as CSS…. use . for class</a:t>
            </a:r>
            <a:endParaRPr>
              <a:solidFill>
                <a:schemeClr val="dk1"/>
              </a:solidFill>
            </a:endParaRPr>
          </a:p>
          <a:p>
            <a:pPr marL="0" marR="0" lvl="0" indent="0" algn="l" rtl="0">
              <a:lnSpc>
                <a:spcPct val="100000"/>
              </a:lnSpc>
              <a:spcBef>
                <a:spcPts val="0"/>
              </a:spcBef>
              <a:spcAft>
                <a:spcPts val="0"/>
              </a:spcAft>
              <a:buNone/>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418d533d88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418d533d88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Probe students to be specific -- when the user clicks which button? Which image(s) will hide?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418d533d88_0_18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418d533d88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How do we affect some HTML tags but not others?</a:t>
            </a: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418d533d88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418d533d88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How do we affect some HTML tags but not others?</a:t>
            </a: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418d533d88_0_19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418d533d88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How do we affect some HTML tags but not others?</a:t>
            </a: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418d533d88_0_20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418d533d88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highlight>
                  <a:srgbClr val="FFFF00"/>
                </a:highlight>
              </a:rPr>
              <a:t>This is the first time students will be writing in the Javascript pane. Call this out explicitly and identify that jQuery belongs in Javascript.</a:t>
            </a:r>
            <a:endParaRPr>
              <a:highlight>
                <a:srgbClr val="FFFF00"/>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18d533d88_0_20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18d533d8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418d533d88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418d533d88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418d533d88_0_25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418d533d88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418d533d8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418d533d8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Coders should read aloud the objective.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606872ff2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606872ff2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 all students will be able to complete all the tasks. Spend no more than 5 minutes, this is just a warm-up.</a:t>
            </a: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794961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606872ff2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606872ff2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Coders should read aloud the objective.</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5360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606872ff2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606872ff2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Open up the demo page, and take the class through the different actions from top to bottom. Point out how “Show” does nothing if the image is already visible; contrast that to “Toggle”. After demoing the first few actions, ask the students to predict what the rest will do.</a:t>
            </a:r>
            <a:endParaRPr/>
          </a:p>
        </p:txBody>
      </p:sp>
    </p:spTree>
    <p:extLst>
      <p:ext uri="{BB962C8B-B14F-4D97-AF65-F5344CB8AC3E}">
        <p14:creationId xmlns:p14="http://schemas.microsoft.com/office/powerpoint/2010/main" val="4173081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06872ff2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606872ff2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How many instructions are in the click function on this page? (Answer: One)</a:t>
            </a:r>
            <a:endParaRPr>
              <a:solidFill>
                <a:schemeClr val="dk1"/>
              </a:solidFill>
            </a:endParaRPr>
          </a:p>
          <a:p>
            <a:pPr marL="0" lvl="0" indent="0" algn="l" rtl="0">
              <a:spcBef>
                <a:spcPts val="0"/>
              </a:spcBef>
              <a:spcAft>
                <a:spcPts val="0"/>
              </a:spcAft>
              <a:buNone/>
            </a:pPr>
            <a:r>
              <a:rPr lang="en">
                <a:solidFill>
                  <a:schemeClr val="dk1"/>
                </a:solidFill>
              </a:rPr>
              <a:t>* </a:t>
            </a:r>
            <a:r>
              <a:rPr lang="en" i="1">
                <a:solidFill>
                  <a:schemeClr val="dk1"/>
                </a:solidFill>
              </a:rPr>
              <a:t>When</a:t>
            </a:r>
            <a:r>
              <a:rPr lang="en">
                <a:solidFill>
                  <a:schemeClr val="dk1"/>
                </a:solidFill>
              </a:rPr>
              <a:t> are we telling the page to follow the instructions? (Answer: When an element is clicked)</a:t>
            </a:r>
            <a:endParaRPr/>
          </a:p>
        </p:txBody>
      </p:sp>
    </p:spTree>
    <p:extLst>
      <p:ext uri="{BB962C8B-B14F-4D97-AF65-F5344CB8AC3E}">
        <p14:creationId xmlns:p14="http://schemas.microsoft.com/office/powerpoint/2010/main" val="3535843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606872ff26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606872ff2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Move through these next 2 slides quickly, pointing at how we can use different actions to achieve different effects. </a:t>
            </a:r>
            <a:endParaRPr/>
          </a:p>
        </p:txBody>
      </p:sp>
    </p:spTree>
    <p:extLst>
      <p:ext uri="{BB962C8B-B14F-4D97-AF65-F5344CB8AC3E}">
        <p14:creationId xmlns:p14="http://schemas.microsoft.com/office/powerpoint/2010/main" val="3916533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606872ff2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606872ff2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Ask students what the difference between slide and fade is?</a:t>
            </a: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809296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606872ff26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606872ff26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Have your students write down the information on this slide. Point out how each column has a way to show, a way to hide, and a way to toggle. Prompt the students with questions like, “If I want to show an element with a fade animation, which action should I use?”</a:t>
            </a:r>
            <a:endParaRPr/>
          </a:p>
        </p:txBody>
      </p:sp>
    </p:spTree>
    <p:extLst>
      <p:ext uri="{BB962C8B-B14F-4D97-AF65-F5344CB8AC3E}">
        <p14:creationId xmlns:p14="http://schemas.microsoft.com/office/powerpoint/2010/main" val="1227337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606872ff2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606872ff2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687700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606872ff2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606872ff2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This is a crucial moment in the lesson, when we release control to the students and ask them, for the first time, to produce the code inside a click handler function from scratch.</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t>You will type on the projector, but the class should be fully in control—only type exactly what they tell you, even if it’s a mistake. Have a co-teacher type while you call on individual students and continue leading the class. </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t>If you have time, have the students modify the code so that the dog appears and disappears </a:t>
            </a:r>
            <a:r>
              <a:rPr lang="en" b="1"/>
              <a:t>without</a:t>
            </a:r>
            <a:r>
              <a:rPr lang="en"/>
              <a:t> a fade.</a:t>
            </a:r>
            <a:endParaRPr/>
          </a:p>
        </p:txBody>
      </p:sp>
    </p:spTree>
    <p:extLst>
      <p:ext uri="{BB962C8B-B14F-4D97-AF65-F5344CB8AC3E}">
        <p14:creationId xmlns:p14="http://schemas.microsoft.com/office/powerpoint/2010/main" val="831949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6872ff26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6872ff2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Open up the starter code, and prompt students to describe (in general terms) what they need to do.</a:t>
            </a:r>
            <a:endParaRPr/>
          </a:p>
          <a:p>
            <a:pPr marL="0" marR="0" lvl="0" indent="0" algn="l" rtl="0">
              <a:lnSpc>
                <a:spcPct val="100000"/>
              </a:lnSpc>
              <a:spcBef>
                <a:spcPts val="0"/>
              </a:spcBef>
              <a:spcAft>
                <a:spcPts val="0"/>
              </a:spcAft>
              <a:buNone/>
            </a:pPr>
            <a:endParaRPr>
              <a:highlight>
                <a:srgbClr val="FFFF00"/>
              </a:highlight>
            </a:endParaRPr>
          </a:p>
        </p:txBody>
      </p:sp>
    </p:spTree>
    <p:extLst>
      <p:ext uri="{BB962C8B-B14F-4D97-AF65-F5344CB8AC3E}">
        <p14:creationId xmlns:p14="http://schemas.microsoft.com/office/powerpoint/2010/main" val="13293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418d533d8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418d533d8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606872ff26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606872ff2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509912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606872ff26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606872ff26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567785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60670d5c7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60670d5c7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Coders should complete the Do Now in either Google classroom or on paper depending on your preference.</a:t>
            </a: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8606537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60670d5c7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60670d5c7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Coders should complete the Do Now in either Google classroom or on paper depending on your preference.</a:t>
            </a: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595954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60670d5c7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60670d5c7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Coders should read aloud the objective.</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69295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60670d5c7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60670d5c7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t>Teacher Notes:</a:t>
            </a:r>
            <a:endParaRPr b="1"/>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054876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0670d5c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0670d5c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just show them for now! we will do the typing later.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Ask: What changed?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We’ll see just how later in class.</a:t>
            </a:r>
            <a:endParaRPr>
              <a:solidFill>
                <a:schemeClr val="dk1"/>
              </a:solidFill>
            </a:endParaRPr>
          </a:p>
          <a:p>
            <a:pPr marL="0" marR="0" lvl="0" indent="0" algn="l" rtl="0">
              <a:lnSpc>
                <a:spcPct val="100000"/>
              </a:lnSpc>
              <a:spcBef>
                <a:spcPts val="0"/>
              </a:spcBef>
              <a:spcAft>
                <a:spcPts val="0"/>
              </a:spcAft>
              <a:buNone/>
            </a:pPr>
            <a:endParaRPr b="1"/>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933416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60670d5c7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60670d5c7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t>Teacher Notes:  </a:t>
            </a:r>
            <a:r>
              <a:rPr lang="en"/>
              <a:t>we'll see this pattern again in jQuery!</a:t>
            </a:r>
            <a:endParaRPr/>
          </a:p>
        </p:txBody>
      </p:sp>
    </p:spTree>
    <p:extLst>
      <p:ext uri="{BB962C8B-B14F-4D97-AF65-F5344CB8AC3E}">
        <p14:creationId xmlns:p14="http://schemas.microsoft.com/office/powerpoint/2010/main" val="1750853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60670d5c7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60670d5c7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Click back into Popcode and change the background color to something else. Then show how you could use the same format to change font color and image size.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Don’t spend too much time on syntax and having students code this outloud. The next few slides break this down and there is a guided practice for that later.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None/>
            </a:pPr>
            <a:endParaRPr b="1"/>
          </a:p>
        </p:txBody>
      </p:sp>
    </p:spTree>
    <p:extLst>
      <p:ext uri="{BB962C8B-B14F-4D97-AF65-F5344CB8AC3E}">
        <p14:creationId xmlns:p14="http://schemas.microsoft.com/office/powerpoint/2010/main" val="196931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60670d5c7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60670d5c7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Where is our new .css() action? How does this look different from .hide()? What do you think .css does?</a:t>
            </a:r>
            <a:br>
              <a:rPr lang="en">
                <a:solidFill>
                  <a:schemeClr val="dk1"/>
                </a:solidFill>
              </a:rPr>
            </a:br>
            <a:endParaRPr>
              <a:solidFill>
                <a:schemeClr val="dk1"/>
              </a:solidFill>
            </a:endParaRPr>
          </a:p>
          <a:p>
            <a:pPr marL="0" marR="0" lvl="0" indent="0" algn="l" rtl="0">
              <a:lnSpc>
                <a:spcPct val="100000"/>
              </a:lnSpc>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3120384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418d533d88_0_3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418d533d8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60670d5c7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60670d5c7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 are two arguments! </a:t>
            </a:r>
            <a:r>
              <a:rPr lang="en" b="1">
                <a:solidFill>
                  <a:schemeClr val="dk1"/>
                </a:solidFill>
              </a:rPr>
              <a:t>Which argument is the CSS property? Which is the value? What would we change if we wanted to make the text pink instead? What if we wanted to change the background color?</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Make sure to cover that arguments are additional information that we can give to an argument.</a:t>
            </a:r>
            <a:endParaRPr>
              <a:solidFill>
                <a:schemeClr val="dk1"/>
              </a:solidFill>
            </a:endParaRPr>
          </a:p>
          <a:p>
            <a:pPr marL="0" marR="0" lvl="0" indent="0" algn="l" rtl="0">
              <a:lnSpc>
                <a:spcPct val="100000"/>
              </a:lnSpc>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1292516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60670d5c7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60670d5c7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Ask students about the technical term we just learned for an input like “Hello!” (arguments)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4250620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0670d5c70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0670d5c70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solidFill>
                  <a:schemeClr val="dk1"/>
                </a:solidFill>
              </a:rPr>
              <a:t>Where is our new .css() action? How does this look different from .hide()? What do you think .css does?</a:t>
            </a:r>
            <a:br>
              <a:rPr lang="en">
                <a:solidFill>
                  <a:schemeClr val="dk1"/>
                </a:solidFill>
              </a:rPr>
            </a:br>
            <a:endParaRPr>
              <a:solidFill>
                <a:schemeClr val="dk1"/>
              </a:solidFill>
            </a:endParaRPr>
          </a:p>
          <a:p>
            <a:pPr marL="0" marR="0" lvl="0" indent="0" algn="l" rtl="0">
              <a:lnSpc>
                <a:spcPct val="100000"/>
              </a:lnSpc>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19313787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60670d5c70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60670d5c70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3198982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60670d5c7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60670d5c7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t>Teacher Notes:</a:t>
            </a:r>
            <a:endParaRPr b="1"/>
          </a:p>
          <a:p>
            <a:pPr marL="0" marR="0" lvl="0" indent="0" algn="l" rtl="0">
              <a:lnSpc>
                <a:spcPct val="100000"/>
              </a:lnSpc>
              <a:spcBef>
                <a:spcPts val="0"/>
              </a:spcBef>
              <a:spcAft>
                <a:spcPts val="0"/>
              </a:spcAft>
              <a:buNone/>
            </a:pPr>
            <a:r>
              <a:rPr lang="en"/>
              <a:t>Point out the .homers-reply selector. Where is that on the page? What would happen if we didn’t have the empty &lt;p&gt; tag on the page?</a:t>
            </a:r>
            <a:endParaRPr/>
          </a:p>
        </p:txBody>
      </p:sp>
    </p:spTree>
    <p:extLst>
      <p:ext uri="{BB962C8B-B14F-4D97-AF65-F5344CB8AC3E}">
        <p14:creationId xmlns:p14="http://schemas.microsoft.com/office/powerpoint/2010/main" val="40470983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60670d5c70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60670d5c70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SzPts val="1400"/>
              <a:buChar char="-"/>
            </a:pPr>
            <a:r>
              <a:rPr lang="en"/>
              <a:t>Use this activity to have students explore the various 'justify-content' properties and get comfortable using flexbox.</a:t>
            </a:r>
            <a:endParaRPr/>
          </a:p>
          <a:p>
            <a:pPr marL="457200" marR="0" lvl="0" indent="-317500" algn="l" rtl="0">
              <a:lnSpc>
                <a:spcPct val="100000"/>
              </a:lnSpc>
              <a:spcBef>
                <a:spcPts val="0"/>
              </a:spcBef>
              <a:spcAft>
                <a:spcPts val="0"/>
              </a:spcAft>
              <a:buSzPts val="1400"/>
              <a:buChar char="-"/>
            </a:pPr>
            <a:r>
              <a:rPr lang="en"/>
              <a:t>Remind students that they can make their samples look however they want… they do not need to copy the examples on the slide above</a:t>
            </a:r>
            <a:endParaRPr/>
          </a:p>
        </p:txBody>
      </p:sp>
    </p:spTree>
    <p:extLst>
      <p:ext uri="{BB962C8B-B14F-4D97-AF65-F5344CB8AC3E}">
        <p14:creationId xmlns:p14="http://schemas.microsoft.com/office/powerpoint/2010/main" val="1543380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60670d5c70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60670d5c70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669977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60146bffc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60146bffc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Coders should complete the Do Now in either Google classroom or on paper depending on your preference.</a:t>
            </a: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199710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60146bff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60146bff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Coders should complete the Do Now in either Google classroom or on paper depending on your preference.</a:t>
            </a: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615083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60146bffc8_0_2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60146bffc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943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418d533d88_0_3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418d533d8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60146bffc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60146bffc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check out the adidas website for hover effect/click: </a:t>
            </a:r>
            <a:r>
              <a:rPr lang="en" u="sng">
                <a:solidFill>
                  <a:schemeClr val="hlink"/>
                </a:solidFill>
                <a:hlinkClick r:id="rId3"/>
              </a:rPr>
              <a:t>http://www.adidas.com/us/women-shoes</a:t>
            </a:r>
            <a:endParaRPr/>
          </a:p>
          <a:p>
            <a:pPr marL="0" marR="0" lvl="0" indent="0" algn="l" rtl="0">
              <a:lnSpc>
                <a:spcPct val="100000"/>
              </a:lnSpc>
              <a:spcBef>
                <a:spcPts val="0"/>
              </a:spcBef>
              <a:spcAft>
                <a:spcPts val="0"/>
              </a:spcAft>
              <a:buNone/>
            </a:pPr>
            <a:r>
              <a:rPr lang="en">
                <a:highlight>
                  <a:srgbClr val="FFFF00"/>
                </a:highlight>
              </a:rPr>
              <a:t>Play around on the website to demonstrate different events: name clicks, hovers, etc and ask students what changes as you interact with the website in each of those ways. Be explicit about the events.</a:t>
            </a:r>
            <a:endParaRPr>
              <a:highlight>
                <a:srgbClr val="FFFF00"/>
              </a:highlight>
            </a:endParaRPr>
          </a:p>
        </p:txBody>
      </p:sp>
    </p:spTree>
    <p:extLst>
      <p:ext uri="{BB962C8B-B14F-4D97-AF65-F5344CB8AC3E}">
        <p14:creationId xmlns:p14="http://schemas.microsoft.com/office/powerpoint/2010/main" val="16818890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60146bffc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60146bffc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Mouse enter, mouse leave, (or hover), click, double-click, keypress</a:t>
            </a:r>
            <a:endParaRPr/>
          </a:p>
        </p:txBody>
      </p:sp>
    </p:spTree>
    <p:extLst>
      <p:ext uri="{BB962C8B-B14F-4D97-AF65-F5344CB8AC3E}">
        <p14:creationId xmlns:p14="http://schemas.microsoft.com/office/powerpoint/2010/main" val="34155410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60146bffc8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60146bffc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highlight>
                <a:srgbClr val="FFFF00"/>
              </a:highlight>
            </a:endParaRPr>
          </a:p>
        </p:txBody>
      </p:sp>
    </p:spTree>
    <p:extLst>
      <p:ext uri="{BB962C8B-B14F-4D97-AF65-F5344CB8AC3E}">
        <p14:creationId xmlns:p14="http://schemas.microsoft.com/office/powerpoint/2010/main" val="22059219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60146bffc8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60146bffc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highlight>
                <a:srgbClr val="FFFF00"/>
              </a:highlight>
            </a:endParaRPr>
          </a:p>
        </p:txBody>
      </p:sp>
    </p:spTree>
    <p:extLst>
      <p:ext uri="{BB962C8B-B14F-4D97-AF65-F5344CB8AC3E}">
        <p14:creationId xmlns:p14="http://schemas.microsoft.com/office/powerpoint/2010/main" val="31064771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60146bffc8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60146bffc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highlight>
                <a:srgbClr val="FFFF00"/>
              </a:highlight>
            </a:endParaRPr>
          </a:p>
        </p:txBody>
      </p:sp>
    </p:spTree>
    <p:extLst>
      <p:ext uri="{BB962C8B-B14F-4D97-AF65-F5344CB8AC3E}">
        <p14:creationId xmlns:p14="http://schemas.microsoft.com/office/powerpoint/2010/main" val="26267728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60146bffc8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60146bffc8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highlight>
                <a:srgbClr val="FFFF00"/>
              </a:highlight>
            </a:endParaRPr>
          </a:p>
        </p:txBody>
      </p:sp>
    </p:spTree>
    <p:extLst>
      <p:ext uri="{BB962C8B-B14F-4D97-AF65-F5344CB8AC3E}">
        <p14:creationId xmlns:p14="http://schemas.microsoft.com/office/powerpoint/2010/main" val="35784648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60146bffc8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60146bffc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highlight>
                <a:srgbClr val="FFFF00"/>
              </a:highlight>
            </a:endParaRPr>
          </a:p>
        </p:txBody>
      </p:sp>
    </p:spTree>
    <p:extLst>
      <p:ext uri="{BB962C8B-B14F-4D97-AF65-F5344CB8AC3E}">
        <p14:creationId xmlns:p14="http://schemas.microsoft.com/office/powerpoint/2010/main" val="7646753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60146bffc8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60146bffc8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highlight>
                <a:srgbClr val="FFFF00"/>
              </a:highlight>
            </a:endParaRPr>
          </a:p>
        </p:txBody>
      </p:sp>
    </p:spTree>
    <p:extLst>
      <p:ext uri="{BB962C8B-B14F-4D97-AF65-F5344CB8AC3E}">
        <p14:creationId xmlns:p14="http://schemas.microsoft.com/office/powerpoint/2010/main" val="16213413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60146bffc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60146bffc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highlight>
                <a:srgbClr val="FFFF00"/>
              </a:highlight>
            </a:endParaRPr>
          </a:p>
        </p:txBody>
      </p:sp>
    </p:spTree>
    <p:extLst>
      <p:ext uri="{BB962C8B-B14F-4D97-AF65-F5344CB8AC3E}">
        <p14:creationId xmlns:p14="http://schemas.microsoft.com/office/powerpoint/2010/main" val="32109559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0146bffc8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0146bffc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highlight>
                <a:srgbClr val="FFFF00"/>
              </a:highlight>
            </a:endParaRPr>
          </a:p>
        </p:txBody>
      </p:sp>
    </p:spTree>
    <p:extLst>
      <p:ext uri="{BB962C8B-B14F-4D97-AF65-F5344CB8AC3E}">
        <p14:creationId xmlns:p14="http://schemas.microsoft.com/office/powerpoint/2010/main" val="209487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418d533d88_0_4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418d533d8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Here you should particularly emphasize the two main “pieces” of the click handler logic, corresponding to the two lines of bold text written on the slide.</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60146bffc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60146bffc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highlight>
                <a:srgbClr val="FFFF00"/>
              </a:highlight>
            </a:endParaRPr>
          </a:p>
        </p:txBody>
      </p:sp>
    </p:spTree>
    <p:extLst>
      <p:ext uri="{BB962C8B-B14F-4D97-AF65-F5344CB8AC3E}">
        <p14:creationId xmlns:p14="http://schemas.microsoft.com/office/powerpoint/2010/main" val="12494792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60146bffc8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60146bffc8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Mouse enter, mouse leave, (or hover), click, double-click, keypress</a:t>
            </a:r>
            <a:endParaRPr/>
          </a:p>
        </p:txBody>
      </p:sp>
    </p:spTree>
    <p:extLst>
      <p:ext uri="{BB962C8B-B14F-4D97-AF65-F5344CB8AC3E}">
        <p14:creationId xmlns:p14="http://schemas.microsoft.com/office/powerpoint/2010/main" val="6728213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60146bffc8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60146bffc8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is a reminder to students that event handlers only run when the event occurs. Since the page just loaded, the user has not clicked anything yet, so the code inside the angle brackets will not run yet.</a:t>
            </a: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9426038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60146bffc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60146bffc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3690782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60146bffc8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60146bffc8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9396680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60146bffc8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60146bffc8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0978297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60146bffc8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60146bffc8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08790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418d533d88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418d533d8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418d533d88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418d533d8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Run through this and the next slide quickly, we will go into more detail on each part in later lessons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Quick Popcode example: </a:t>
            </a:r>
            <a:r>
              <a:rPr lang="en" u="sng">
                <a:solidFill>
                  <a:schemeClr val="hlink"/>
                </a:solidFill>
                <a:latin typeface="Roboto"/>
                <a:ea typeface="Roboto"/>
                <a:cs typeface="Roboto"/>
                <a:sym typeface="Roboto"/>
                <a:hlinkClick r:id="rId3"/>
              </a:rPr>
              <a:t>https://popcode.org/?snapshot=1e5a673d-048a-4a9d-a021-ae9a91b34216</a:t>
            </a:r>
            <a:r>
              <a:rPr lang="en">
                <a:solidFill>
                  <a:schemeClr val="dk1"/>
                </a:solidFill>
                <a:latin typeface="Roboto"/>
                <a:ea typeface="Roboto"/>
                <a:cs typeface="Roboto"/>
                <a:sym typeface="Roboto"/>
              </a:rPr>
              <a:t>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9.png"/><Relationship Id="rId16" Type="http://schemas.openxmlformats.org/officeDocument/2006/relationships/image" Target="../media/image24.png"/><Relationship Id="rId20"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4.png"/><Relationship Id="rId24" Type="http://schemas.openxmlformats.org/officeDocument/2006/relationships/image" Target="../media/image15.png"/><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3.png"/><Relationship Id="rId14" Type="http://schemas.openxmlformats.org/officeDocument/2006/relationships/image" Target="../media/image22.png"/><Relationship Id="rId22"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5800" y="1583342"/>
            <a:ext cx="7772400" cy="1159856"/>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 name="Google Shape;11;p2"/>
          <p:cNvSpPr txBox="1">
            <a:spLocks noGrp="1"/>
          </p:cNvSpPr>
          <p:nvPr>
            <p:ph type="subTitle" idx="1"/>
          </p:nvPr>
        </p:nvSpPr>
        <p:spPr>
          <a:xfrm>
            <a:off x="685800" y="2840054"/>
            <a:ext cx="7772400" cy="784738"/>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3000"/>
              <a:buNone/>
              <a:defRPr>
                <a:solidFill>
                  <a:schemeClr val="dk2"/>
                </a:solidFill>
              </a:defRPr>
            </a:lvl1pPr>
            <a:lvl2pPr lvl="1" algn="ctr">
              <a:spcBef>
                <a:spcPts val="0"/>
              </a:spcBef>
              <a:spcAft>
                <a:spcPts val="0"/>
              </a:spcAft>
              <a:buClr>
                <a:schemeClr val="dk2"/>
              </a:buClr>
              <a:buSzPts val="3000"/>
              <a:buNone/>
              <a:defRPr sz="3000">
                <a:solidFill>
                  <a:schemeClr val="dk2"/>
                </a:solidFill>
              </a:defRPr>
            </a:lvl2pPr>
            <a:lvl3pPr lvl="2" algn="ctr">
              <a:spcBef>
                <a:spcPts val="0"/>
              </a:spcBef>
              <a:spcAft>
                <a:spcPts val="0"/>
              </a:spcAft>
              <a:buClr>
                <a:schemeClr val="dk2"/>
              </a:buClr>
              <a:buSzPts val="3000"/>
              <a:buNone/>
              <a:defRPr sz="3000">
                <a:solidFill>
                  <a:schemeClr val="dk2"/>
                </a:solidFill>
              </a:defRPr>
            </a:lvl3pPr>
            <a:lvl4pPr lvl="3" algn="ctr">
              <a:spcBef>
                <a:spcPts val="0"/>
              </a:spcBef>
              <a:spcAft>
                <a:spcPts val="0"/>
              </a:spcAft>
              <a:buClr>
                <a:schemeClr val="dk2"/>
              </a:buClr>
              <a:buSzPts val="3000"/>
              <a:buNone/>
              <a:defRPr sz="3000">
                <a:solidFill>
                  <a:schemeClr val="dk2"/>
                </a:solidFill>
              </a:defRPr>
            </a:lvl4pPr>
            <a:lvl5pPr lvl="4" algn="ctr">
              <a:spcBef>
                <a:spcPts val="0"/>
              </a:spcBef>
              <a:spcAft>
                <a:spcPts val="0"/>
              </a:spcAft>
              <a:buClr>
                <a:schemeClr val="dk2"/>
              </a:buClr>
              <a:buSzPts val="3000"/>
              <a:buNone/>
              <a:defRPr sz="3000">
                <a:solidFill>
                  <a:schemeClr val="dk2"/>
                </a:solidFill>
              </a:defRPr>
            </a:lvl5pPr>
            <a:lvl6pPr lvl="5" algn="ctr">
              <a:spcBef>
                <a:spcPts val="0"/>
              </a:spcBef>
              <a:spcAft>
                <a:spcPts val="0"/>
              </a:spcAft>
              <a:buClr>
                <a:schemeClr val="dk2"/>
              </a:buClr>
              <a:buSzPts val="3000"/>
              <a:buNone/>
              <a:defRPr sz="3000">
                <a:solidFill>
                  <a:schemeClr val="dk2"/>
                </a:solidFill>
              </a:defRPr>
            </a:lvl6pPr>
            <a:lvl7pPr lvl="6" algn="ctr">
              <a:spcBef>
                <a:spcPts val="0"/>
              </a:spcBef>
              <a:spcAft>
                <a:spcPts val="0"/>
              </a:spcAft>
              <a:buClr>
                <a:schemeClr val="dk2"/>
              </a:buClr>
              <a:buSzPts val="3000"/>
              <a:buNone/>
              <a:defRPr sz="3000">
                <a:solidFill>
                  <a:schemeClr val="dk2"/>
                </a:solidFill>
              </a:defRPr>
            </a:lvl7pPr>
            <a:lvl8pPr lvl="7" algn="ctr">
              <a:spcBef>
                <a:spcPts val="0"/>
              </a:spcBef>
              <a:spcAft>
                <a:spcPts val="0"/>
              </a:spcAft>
              <a:buClr>
                <a:schemeClr val="dk2"/>
              </a:buClr>
              <a:buSzPts val="3000"/>
              <a:buNone/>
              <a:defRPr sz="3000">
                <a:solidFill>
                  <a:schemeClr val="dk2"/>
                </a:solidFill>
              </a:defRPr>
            </a:lvl8pPr>
            <a:lvl9pPr lvl="8" algn="ctr">
              <a:spcBef>
                <a:spcPts val="0"/>
              </a:spcBef>
              <a:spcAft>
                <a:spcPts val="0"/>
              </a:spcAft>
              <a:buClr>
                <a:schemeClr val="dk2"/>
              </a:buClr>
              <a:buSzPts val="3000"/>
              <a:buNone/>
              <a:defRPr sz="3000">
                <a:solidFill>
                  <a:schemeClr val="dk2"/>
                </a:solidFill>
              </a:defRPr>
            </a:lvl9pPr>
          </a:lstStyle>
          <a:p>
            <a:endParaRPr/>
          </a:p>
        </p:txBody>
      </p:sp>
      <p:sp>
        <p:nvSpPr>
          <p:cNvPr id="12" name="Google Shape;12;p2"/>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reak">
  <p:cSld name="CUSTOM_1_1_1_1">
    <p:bg>
      <p:bgPr>
        <a:solidFill>
          <a:srgbClr val="FFAA7B"/>
        </a:solidFill>
        <a:effectLst/>
      </p:bgPr>
    </p:bg>
    <p:spTree>
      <p:nvGrpSpPr>
        <p:cNvPr id="1" name="Shape 67"/>
        <p:cNvGrpSpPr/>
        <p:nvPr/>
      </p:nvGrpSpPr>
      <p:grpSpPr>
        <a:xfrm>
          <a:off x="0" y="0"/>
          <a:ext cx="0" cy="0"/>
          <a:chOff x="0" y="0"/>
          <a:chExt cx="0" cy="0"/>
        </a:xfrm>
      </p:grpSpPr>
      <p:pic>
        <p:nvPicPr>
          <p:cNvPr id="68" name="Google Shape;68;p14"/>
          <p:cNvPicPr preferRelativeResize="0"/>
          <p:nvPr/>
        </p:nvPicPr>
        <p:blipFill rotWithShape="1">
          <a:blip r:embed="rId2">
            <a:alphaModFix/>
          </a:blip>
          <a:srcRect l="11111"/>
          <a:stretch/>
        </p:blipFill>
        <p:spPr>
          <a:xfrm>
            <a:off x="0" y="0"/>
            <a:ext cx="9144000" cy="5143500"/>
          </a:xfrm>
          <a:prstGeom prst="rect">
            <a:avLst/>
          </a:prstGeom>
          <a:noFill/>
          <a:ln>
            <a:noFill/>
          </a:ln>
        </p:spPr>
      </p:pic>
      <p:sp>
        <p:nvSpPr>
          <p:cNvPr id="69" name="Google Shape;69;p14"/>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Break</a:t>
            </a:r>
            <a:endParaRPr sz="4800" b="1">
              <a:solidFill>
                <a:srgbClr val="FFFFFF"/>
              </a:solidFill>
              <a:latin typeface="Helvetica Neue"/>
              <a:ea typeface="Helvetica Neue"/>
              <a:cs typeface="Helvetica Neue"/>
              <a:sym typeface="Helvetica Neue"/>
            </a:endParaRPr>
          </a:p>
        </p:txBody>
      </p:sp>
      <p:pic>
        <p:nvPicPr>
          <p:cNvPr id="70" name="Google Shape;70;p14"/>
          <p:cNvPicPr preferRelativeResize="0"/>
          <p:nvPr/>
        </p:nvPicPr>
        <p:blipFill>
          <a:blip r:embed="rId3">
            <a:alphaModFix/>
          </a:blip>
          <a:stretch>
            <a:fillRect/>
          </a:stretch>
        </p:blipFill>
        <p:spPr>
          <a:xfrm>
            <a:off x="230500" y="4631550"/>
            <a:ext cx="604885" cy="393600"/>
          </a:xfrm>
          <a:prstGeom prst="rect">
            <a:avLst/>
          </a:prstGeom>
          <a:noFill/>
          <a:ln>
            <a:noFill/>
          </a:ln>
        </p:spPr>
      </p:pic>
      <p:sp>
        <p:nvSpPr>
          <p:cNvPr id="71" name="Google Shape;71;p14"/>
          <p:cNvSpPr txBox="1">
            <a:spLocks noGrp="1"/>
          </p:cNvSpPr>
          <p:nvPr>
            <p:ph type="title"/>
          </p:nvPr>
        </p:nvSpPr>
        <p:spPr>
          <a:xfrm>
            <a:off x="2924075" y="3148000"/>
            <a:ext cx="3398100" cy="441300"/>
          </a:xfrm>
          <a:prstGeom prst="rect">
            <a:avLst/>
          </a:prstGeom>
          <a:effectLst>
            <a:outerShdw blurRad="57150" dist="19050" dir="1980000" algn="bl" rotWithShape="0">
              <a:srgbClr val="000000">
                <a:alpha val="68000"/>
              </a:srgbClr>
            </a:outerShdw>
          </a:effectLst>
        </p:spPr>
        <p:txBody>
          <a:bodyPr spcFirstLastPara="1" wrap="square" lIns="91425" tIns="91425" rIns="91425" bIns="91425" anchor="t"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Unit Title">
  <p:cSld name="CUSTOM_1_1_1_1_2">
    <p:bg>
      <p:bgPr>
        <a:noFill/>
        <a:effectLst/>
      </p:bgPr>
    </p:bg>
    <p:spTree>
      <p:nvGrpSpPr>
        <p:cNvPr id="1" name="Shape 72"/>
        <p:cNvGrpSpPr/>
        <p:nvPr/>
      </p:nvGrpSpPr>
      <p:grpSpPr>
        <a:xfrm>
          <a:off x="0" y="0"/>
          <a:ext cx="0" cy="0"/>
          <a:chOff x="0" y="0"/>
          <a:chExt cx="0" cy="0"/>
        </a:xfrm>
      </p:grpSpPr>
      <p:pic>
        <p:nvPicPr>
          <p:cNvPr id="73" name="Google Shape;73;p15"/>
          <p:cNvPicPr preferRelativeResize="0"/>
          <p:nvPr/>
        </p:nvPicPr>
        <p:blipFill rotWithShape="1">
          <a:blip r:embed="rId2">
            <a:alphaModFix/>
          </a:blip>
          <a:srcRect r="11660"/>
          <a:stretch/>
        </p:blipFill>
        <p:spPr>
          <a:xfrm>
            <a:off x="0" y="-16000"/>
            <a:ext cx="9144000" cy="5175499"/>
          </a:xfrm>
          <a:prstGeom prst="rect">
            <a:avLst/>
          </a:prstGeom>
          <a:noFill/>
          <a:ln>
            <a:noFill/>
          </a:ln>
        </p:spPr>
      </p:pic>
      <p:sp>
        <p:nvSpPr>
          <p:cNvPr id="74" name="Google Shape;74;p15"/>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800" b="1">
              <a:solidFill>
                <a:srgbClr val="FFFFFF"/>
              </a:solidFill>
              <a:latin typeface="Helvetica Neue"/>
              <a:ea typeface="Helvetica Neue"/>
              <a:cs typeface="Helvetica Neue"/>
              <a:sym typeface="Helvetica Neue"/>
            </a:endParaRPr>
          </a:p>
        </p:txBody>
      </p:sp>
      <p:pic>
        <p:nvPicPr>
          <p:cNvPr id="75" name="Google Shape;75;p15"/>
          <p:cNvPicPr preferRelativeResize="0"/>
          <p:nvPr/>
        </p:nvPicPr>
        <p:blipFill>
          <a:blip r:embed="rId3">
            <a:alphaModFix/>
          </a:blip>
          <a:stretch>
            <a:fillRect/>
          </a:stretch>
        </p:blipFill>
        <p:spPr>
          <a:xfrm>
            <a:off x="230500" y="4631550"/>
            <a:ext cx="604885" cy="393600"/>
          </a:xfrm>
          <a:prstGeom prst="rect">
            <a:avLst/>
          </a:prstGeom>
          <a:noFill/>
          <a:ln>
            <a:noFill/>
          </a:ln>
        </p:spPr>
      </p:pic>
      <p:sp>
        <p:nvSpPr>
          <p:cNvPr id="76" name="Google Shape;76;p15"/>
          <p:cNvSpPr txBox="1">
            <a:spLocks noGrp="1"/>
          </p:cNvSpPr>
          <p:nvPr>
            <p:ph type="title"/>
          </p:nvPr>
        </p:nvSpPr>
        <p:spPr>
          <a:xfrm>
            <a:off x="1626300" y="2341775"/>
            <a:ext cx="5891400" cy="396000"/>
          </a:xfrm>
          <a:prstGeom prst="rect">
            <a:avLst/>
          </a:prstGeom>
          <a:noFill/>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None/>
              <a:defRPr b="1">
                <a:solidFill>
                  <a:srgbClr val="FFFFFF"/>
                </a:solidFill>
              </a:defRPr>
            </a:lvl1pPr>
            <a:lvl2pPr lvl="1" algn="ctr" rtl="0">
              <a:spcBef>
                <a:spcPts val="0"/>
              </a:spcBef>
              <a:spcAft>
                <a:spcPts val="0"/>
              </a:spcAft>
              <a:buNone/>
              <a:defRPr b="1">
                <a:solidFill>
                  <a:srgbClr val="FFFFFF"/>
                </a:solidFill>
              </a:defRPr>
            </a:lvl2pPr>
            <a:lvl3pPr lvl="2" algn="ctr" rtl="0">
              <a:spcBef>
                <a:spcPts val="0"/>
              </a:spcBef>
              <a:spcAft>
                <a:spcPts val="0"/>
              </a:spcAft>
              <a:buNone/>
              <a:defRPr b="1">
                <a:solidFill>
                  <a:srgbClr val="FFFFFF"/>
                </a:solidFill>
              </a:defRPr>
            </a:lvl3pPr>
            <a:lvl4pPr lvl="3" algn="ctr" rtl="0">
              <a:spcBef>
                <a:spcPts val="0"/>
              </a:spcBef>
              <a:spcAft>
                <a:spcPts val="0"/>
              </a:spcAft>
              <a:buNone/>
              <a:defRPr b="1">
                <a:solidFill>
                  <a:srgbClr val="FFFFFF"/>
                </a:solidFill>
              </a:defRPr>
            </a:lvl4pPr>
            <a:lvl5pPr lvl="4" algn="ctr" rtl="0">
              <a:spcBef>
                <a:spcPts val="0"/>
              </a:spcBef>
              <a:spcAft>
                <a:spcPts val="0"/>
              </a:spcAft>
              <a:buNone/>
              <a:defRPr b="1">
                <a:solidFill>
                  <a:srgbClr val="FFFFFF"/>
                </a:solidFill>
              </a:defRPr>
            </a:lvl5pPr>
            <a:lvl6pPr lvl="5" algn="ctr" rtl="0">
              <a:spcBef>
                <a:spcPts val="0"/>
              </a:spcBef>
              <a:spcAft>
                <a:spcPts val="0"/>
              </a:spcAft>
              <a:buNone/>
              <a:defRPr b="1">
                <a:solidFill>
                  <a:srgbClr val="FFFFFF"/>
                </a:solidFill>
              </a:defRPr>
            </a:lvl6pPr>
            <a:lvl7pPr lvl="6" algn="ctr" rtl="0">
              <a:spcBef>
                <a:spcPts val="0"/>
              </a:spcBef>
              <a:spcAft>
                <a:spcPts val="0"/>
              </a:spcAft>
              <a:buNone/>
              <a:defRPr b="1">
                <a:solidFill>
                  <a:srgbClr val="FFFFFF"/>
                </a:solidFill>
              </a:defRPr>
            </a:lvl7pPr>
            <a:lvl8pPr lvl="7" algn="ctr" rtl="0">
              <a:spcBef>
                <a:spcPts val="0"/>
              </a:spcBef>
              <a:spcAft>
                <a:spcPts val="0"/>
              </a:spcAft>
              <a:buNone/>
              <a:defRPr b="1">
                <a:solidFill>
                  <a:srgbClr val="FFFFFF"/>
                </a:solidFill>
              </a:defRPr>
            </a:lvl8pPr>
            <a:lvl9pPr lvl="8" algn="ctr" rtl="0">
              <a:spcBef>
                <a:spcPts val="0"/>
              </a:spcBef>
              <a:spcAft>
                <a:spcPts val="0"/>
              </a:spcAft>
              <a:buNone/>
              <a:defRPr b="1">
                <a:solidFill>
                  <a:srgbClr val="FFFFFF"/>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oject Time">
  <p:cSld name="CUSTOM_1_1_1_1_1">
    <p:bg>
      <p:bgPr>
        <a:solidFill>
          <a:srgbClr val="FFAA7B"/>
        </a:solidFill>
        <a:effectLst/>
      </p:bgPr>
    </p:bg>
    <p:spTree>
      <p:nvGrpSpPr>
        <p:cNvPr id="1" name="Shape 77"/>
        <p:cNvGrpSpPr/>
        <p:nvPr/>
      </p:nvGrpSpPr>
      <p:grpSpPr>
        <a:xfrm>
          <a:off x="0" y="0"/>
          <a:ext cx="0" cy="0"/>
          <a:chOff x="0" y="0"/>
          <a:chExt cx="0" cy="0"/>
        </a:xfrm>
      </p:grpSpPr>
      <p:pic>
        <p:nvPicPr>
          <p:cNvPr id="78" name="Google Shape;78;p16"/>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79" name="Google Shape;79;p16"/>
          <p:cNvSpPr txBox="1"/>
          <p:nvPr/>
        </p:nvSpPr>
        <p:spPr>
          <a:xfrm>
            <a:off x="2577900" y="2143050"/>
            <a:ext cx="3988200" cy="857400"/>
          </a:xfrm>
          <a:prstGeom prst="rect">
            <a:avLst/>
          </a:prstGeom>
          <a:noFill/>
          <a:ln>
            <a:noFill/>
          </a:ln>
          <a:effectLst>
            <a:outerShdw blurRad="142875" dist="47625" dir="4200000" algn="bl" rotWithShape="0">
              <a:srgbClr val="000000">
                <a:alpha val="8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Project Time</a:t>
            </a:r>
            <a:endParaRPr sz="4800" b="1">
              <a:solidFill>
                <a:srgbClr val="FFFFFF"/>
              </a:solidFill>
              <a:latin typeface="Helvetica Neue"/>
              <a:ea typeface="Helvetica Neue"/>
              <a:cs typeface="Helvetica Neue"/>
              <a:sym typeface="Helvetica Neue"/>
            </a:endParaRPr>
          </a:p>
        </p:txBody>
      </p:sp>
      <p:pic>
        <p:nvPicPr>
          <p:cNvPr id="80" name="Google Shape;80;p16"/>
          <p:cNvPicPr preferRelativeResize="0"/>
          <p:nvPr/>
        </p:nvPicPr>
        <p:blipFill>
          <a:blip r:embed="rId3">
            <a:alphaModFix/>
          </a:blip>
          <a:stretch>
            <a:fillRect/>
          </a:stretch>
        </p:blipFill>
        <p:spPr>
          <a:xfrm>
            <a:off x="230500" y="4631550"/>
            <a:ext cx="604885" cy="393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o Now" type="title">
  <p:cSld name="TITLE">
    <p:spTree>
      <p:nvGrpSpPr>
        <p:cNvPr id="1" name="Shape 81"/>
        <p:cNvGrpSpPr/>
        <p:nvPr/>
      </p:nvGrpSpPr>
      <p:grpSpPr>
        <a:xfrm>
          <a:off x="0" y="0"/>
          <a:ext cx="0" cy="0"/>
          <a:chOff x="0" y="0"/>
          <a:chExt cx="0" cy="0"/>
        </a:xfrm>
      </p:grpSpPr>
      <p:sp>
        <p:nvSpPr>
          <p:cNvPr id="82" name="Google Shape;82;p17"/>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850342" y="356535"/>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 name="Google Shape;84;p17"/>
          <p:cNvPicPr preferRelativeResize="0"/>
          <p:nvPr/>
        </p:nvPicPr>
        <p:blipFill>
          <a:blip r:embed="rId2">
            <a:alphaModFix/>
          </a:blip>
          <a:stretch>
            <a:fillRect/>
          </a:stretch>
        </p:blipFill>
        <p:spPr>
          <a:xfrm>
            <a:off x="1056136" y="562301"/>
            <a:ext cx="630936" cy="630936"/>
          </a:xfrm>
          <a:prstGeom prst="rect">
            <a:avLst/>
          </a:prstGeom>
          <a:noFill/>
          <a:ln>
            <a:noFill/>
          </a:ln>
        </p:spPr>
      </p:pic>
      <p:sp>
        <p:nvSpPr>
          <p:cNvPr id="85" name="Google Shape;85;p17"/>
          <p:cNvSpPr/>
          <p:nvPr/>
        </p:nvSpPr>
        <p:spPr>
          <a:xfrm>
            <a:off x="0" y="123450"/>
            <a:ext cx="27432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Do Now</a:t>
            </a:r>
            <a:endParaRPr sz="1600" b="1">
              <a:latin typeface="Helvetica Neue"/>
              <a:ea typeface="Helvetica Neue"/>
              <a:cs typeface="Helvetica Neue"/>
              <a:sym typeface="Helvetica Neue"/>
            </a:endParaRPr>
          </a:p>
        </p:txBody>
      </p:sp>
      <p:sp>
        <p:nvSpPr>
          <p:cNvPr id="86" name="Google Shape;86;p17"/>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87" name="Google Shape;87;p1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88" name="Google Shape;88;p17"/>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78">
          <p15:clr>
            <a:srgbClr val="9AA0A6"/>
          </p15:clr>
        </p15:guide>
        <p15:guide id="16" orient="horz" pos="2061">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oject Planning">
  <p:cSld name="TITLE_3">
    <p:spTree>
      <p:nvGrpSpPr>
        <p:cNvPr id="1" name="Shape 90"/>
        <p:cNvGrpSpPr/>
        <p:nvPr/>
      </p:nvGrpSpPr>
      <p:grpSpPr>
        <a:xfrm>
          <a:off x="0" y="0"/>
          <a:ext cx="0" cy="0"/>
          <a:chOff x="0" y="0"/>
          <a:chExt cx="0" cy="0"/>
        </a:xfrm>
      </p:grpSpPr>
      <p:sp>
        <p:nvSpPr>
          <p:cNvPr id="91" name="Google Shape;91;p18"/>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18"/>
          <p:cNvGrpSpPr/>
          <p:nvPr/>
        </p:nvGrpSpPr>
        <p:grpSpPr>
          <a:xfrm>
            <a:off x="850392" y="356623"/>
            <a:ext cx="1042412" cy="1042412"/>
            <a:chOff x="1005840" y="320040"/>
            <a:chExt cx="1234500" cy="1234500"/>
          </a:xfrm>
        </p:grpSpPr>
        <p:sp>
          <p:nvSpPr>
            <p:cNvPr id="93" name="Google Shape;93;p18"/>
            <p:cNvSpPr/>
            <p:nvPr/>
          </p:nvSpPr>
          <p:spPr>
            <a:xfrm>
              <a:off x="1005840" y="320040"/>
              <a:ext cx="1234500" cy="12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Google Shape;94;p18"/>
            <p:cNvPicPr preferRelativeResize="0"/>
            <p:nvPr/>
          </p:nvPicPr>
          <p:blipFill>
            <a:blip r:embed="rId2">
              <a:alphaModFix/>
            </a:blip>
            <a:stretch>
              <a:fillRect/>
            </a:stretch>
          </p:blipFill>
          <p:spPr>
            <a:xfrm>
              <a:off x="1246926" y="561111"/>
              <a:ext cx="752350" cy="752352"/>
            </a:xfrm>
            <a:prstGeom prst="rect">
              <a:avLst/>
            </a:prstGeom>
            <a:noFill/>
            <a:ln>
              <a:noFill/>
            </a:ln>
          </p:spPr>
        </p:pic>
      </p:grpSp>
      <p:sp>
        <p:nvSpPr>
          <p:cNvPr id="95" name="Google Shape;95;p18"/>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Planning</a:t>
            </a:r>
            <a:endParaRPr sz="1600" b="1">
              <a:latin typeface="Helvetica Neue"/>
              <a:ea typeface="Helvetica Neue"/>
              <a:cs typeface="Helvetica Neue"/>
              <a:sym typeface="Helvetica Neue"/>
            </a:endParaRPr>
          </a:p>
        </p:txBody>
      </p:sp>
      <p:sp>
        <p:nvSpPr>
          <p:cNvPr id="96" name="Google Shape;96;p18"/>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97" name="Google Shape;97;p18"/>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98" name="Google Shape;98;p18"/>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1">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uided Notes">
  <p:cSld name="TITLE_2">
    <p:spTree>
      <p:nvGrpSpPr>
        <p:cNvPr id="1" name="Shape 100"/>
        <p:cNvGrpSpPr/>
        <p:nvPr/>
      </p:nvGrpSpPr>
      <p:grpSpPr>
        <a:xfrm>
          <a:off x="0" y="0"/>
          <a:ext cx="0" cy="0"/>
          <a:chOff x="0" y="0"/>
          <a:chExt cx="0" cy="0"/>
        </a:xfrm>
      </p:grpSpPr>
      <p:sp>
        <p:nvSpPr>
          <p:cNvPr id="101" name="Google Shape;101;p19"/>
          <p:cNvSpPr/>
          <p:nvPr/>
        </p:nvSpPr>
        <p:spPr>
          <a:xfrm>
            <a:off x="0" y="-7950"/>
            <a:ext cx="2739600" cy="5159400"/>
          </a:xfrm>
          <a:prstGeom prst="rect">
            <a:avLst/>
          </a:prstGeom>
          <a:solidFill>
            <a:srgbClr val="0080FF"/>
          </a:solidFill>
          <a:ln w="952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9"/>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Notes</a:t>
            </a:r>
            <a:endParaRPr sz="1600" b="1">
              <a:latin typeface="Helvetica Neue"/>
              <a:ea typeface="Helvetica Neue"/>
              <a:cs typeface="Helvetica Neue"/>
              <a:sym typeface="Helvetica Neue"/>
            </a:endParaRPr>
          </a:p>
        </p:txBody>
      </p:sp>
      <p:grpSp>
        <p:nvGrpSpPr>
          <p:cNvPr id="103" name="Google Shape;103;p19"/>
          <p:cNvGrpSpPr/>
          <p:nvPr/>
        </p:nvGrpSpPr>
        <p:grpSpPr>
          <a:xfrm>
            <a:off x="850392" y="365760"/>
            <a:ext cx="1042426" cy="1042426"/>
            <a:chOff x="1001700" y="320150"/>
            <a:chExt cx="1211700" cy="1211700"/>
          </a:xfrm>
        </p:grpSpPr>
        <p:sp>
          <p:nvSpPr>
            <p:cNvPr id="104" name="Google Shape;104;p19"/>
            <p:cNvSpPr/>
            <p:nvPr/>
          </p:nvSpPr>
          <p:spPr>
            <a:xfrm>
              <a:off x="1001700" y="320150"/>
              <a:ext cx="1211700" cy="1211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 name="Google Shape;105;p19"/>
            <p:cNvPicPr preferRelativeResize="0"/>
            <p:nvPr/>
          </p:nvPicPr>
          <p:blipFill>
            <a:blip r:embed="rId2">
              <a:alphaModFix/>
            </a:blip>
            <a:stretch>
              <a:fillRect/>
            </a:stretch>
          </p:blipFill>
          <p:spPr>
            <a:xfrm>
              <a:off x="1267155" y="585599"/>
              <a:ext cx="680740" cy="680742"/>
            </a:xfrm>
            <a:prstGeom prst="rect">
              <a:avLst/>
            </a:prstGeom>
            <a:noFill/>
            <a:ln>
              <a:noFill/>
            </a:ln>
          </p:spPr>
        </p:pic>
      </p:grpSp>
      <p:sp>
        <p:nvSpPr>
          <p:cNvPr id="106" name="Google Shape;106;p19"/>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07" name="Google Shape;107;p19"/>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08" name="Google Shape;108;p19"/>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FA7B17"/>
          </p15:clr>
        </p15:guide>
        <p15:guide id="2" pos="80">
          <p15:clr>
            <a:srgbClr val="FA7B17"/>
          </p15:clr>
        </p15:guide>
        <p15:guide id="3" pos="5616">
          <p15:clr>
            <a:srgbClr val="FA7B17"/>
          </p15:clr>
        </p15:guide>
        <p15:guide id="4" pos="1648">
          <p15:clr>
            <a:srgbClr val="FA7B17"/>
          </p15:clr>
        </p15:guide>
        <p15:guide id="5" pos="864">
          <p15:clr>
            <a:srgbClr val="FA7B17"/>
          </p15:clr>
        </p15:guide>
        <p15:guide id="6" pos="1860">
          <p15:clr>
            <a:srgbClr val="FA7B17"/>
          </p15:clr>
        </p15:guide>
        <p15:guide id="7" pos="3732">
          <p15:clr>
            <a:srgbClr val="FA7B17"/>
          </p15:clr>
        </p15:guide>
        <p15:guide id="8" pos="2056">
          <p15:clr>
            <a:srgbClr val="FA7B17"/>
          </p15:clr>
        </p15:guide>
        <p15:guide id="9" orient="horz" pos="3165">
          <p15:clr>
            <a:srgbClr val="FA7B17"/>
          </p15:clr>
        </p15:guide>
        <p15:guide id="10" orient="horz" pos="969">
          <p15:clr>
            <a:srgbClr val="FA7B17"/>
          </p15:clr>
        </p15:guide>
        <p15:guide id="11" orient="horz" pos="553">
          <p15:clr>
            <a:srgbClr val="FA7B17"/>
          </p15:clr>
        </p15:guide>
        <p15:guide id="12" orient="horz" pos="887">
          <p15:clr>
            <a:srgbClr val="FA7B17"/>
          </p15:clr>
        </p15:guide>
        <p15:guide id="13" orient="horz" pos="2917">
          <p15:clr>
            <a:srgbClr val="FA7B17"/>
          </p15:clr>
        </p15:guide>
        <p15:guide id="14" orient="horz" pos="225">
          <p15:clr>
            <a:srgbClr val="FA7B17"/>
          </p15:clr>
        </p15:guide>
        <p15:guide id="15" orient="horz" pos="81">
          <p15:clr>
            <a:srgbClr val="FA7B17"/>
          </p15:clr>
        </p15:guide>
        <p15:guide id="16" orient="horz" pos="2067">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urn and Talk">
  <p:cSld name="TITLE_2_2">
    <p:spTree>
      <p:nvGrpSpPr>
        <p:cNvPr id="1" name="Shape 110"/>
        <p:cNvGrpSpPr/>
        <p:nvPr/>
      </p:nvGrpSpPr>
      <p:grpSpPr>
        <a:xfrm>
          <a:off x="0" y="0"/>
          <a:ext cx="0" cy="0"/>
          <a:chOff x="0" y="0"/>
          <a:chExt cx="0" cy="0"/>
        </a:xfrm>
      </p:grpSpPr>
      <p:sp>
        <p:nvSpPr>
          <p:cNvPr id="111" name="Google Shape;111;p20"/>
          <p:cNvSpPr/>
          <p:nvPr/>
        </p:nvSpPr>
        <p:spPr>
          <a:xfrm>
            <a:off x="0" y="-7950"/>
            <a:ext cx="2739600" cy="5159400"/>
          </a:xfrm>
          <a:prstGeom prst="rect">
            <a:avLst/>
          </a:prstGeom>
          <a:solidFill>
            <a:srgbClr val="FFAA7B"/>
          </a:solidFill>
          <a:ln w="9525" cap="flat" cmpd="sng">
            <a:solidFill>
              <a:srgbClr val="FFAA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0"/>
          <p:cNvSpPr/>
          <p:nvPr/>
        </p:nvSpPr>
        <p:spPr>
          <a:xfrm>
            <a:off x="0" y="137160"/>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Turn and Talk</a:t>
            </a:r>
            <a:endParaRPr sz="1600" b="1">
              <a:latin typeface="Helvetica Neue"/>
              <a:ea typeface="Helvetica Neue"/>
              <a:cs typeface="Helvetica Neue"/>
              <a:sym typeface="Helvetica Neue"/>
            </a:endParaRPr>
          </a:p>
        </p:txBody>
      </p:sp>
      <p:grpSp>
        <p:nvGrpSpPr>
          <p:cNvPr id="113" name="Google Shape;113;p20"/>
          <p:cNvGrpSpPr/>
          <p:nvPr/>
        </p:nvGrpSpPr>
        <p:grpSpPr>
          <a:xfrm>
            <a:off x="848600" y="365760"/>
            <a:ext cx="1042405" cy="1042405"/>
            <a:chOff x="840300" y="447850"/>
            <a:chExt cx="1216200" cy="1216200"/>
          </a:xfrm>
        </p:grpSpPr>
        <p:sp>
          <p:nvSpPr>
            <p:cNvPr id="114" name="Google Shape;114;p20"/>
            <p:cNvSpPr/>
            <p:nvPr/>
          </p:nvSpPr>
          <p:spPr>
            <a:xfrm>
              <a:off x="840300" y="447850"/>
              <a:ext cx="1216200" cy="1216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Google Shape;115;p20"/>
            <p:cNvPicPr preferRelativeResize="0"/>
            <p:nvPr/>
          </p:nvPicPr>
          <p:blipFill>
            <a:blip r:embed="rId2">
              <a:alphaModFix/>
            </a:blip>
            <a:stretch>
              <a:fillRect/>
            </a:stretch>
          </p:blipFill>
          <p:spPr>
            <a:xfrm>
              <a:off x="1106441" y="714113"/>
              <a:ext cx="682518" cy="682805"/>
            </a:xfrm>
            <a:prstGeom prst="rect">
              <a:avLst/>
            </a:prstGeom>
            <a:noFill/>
            <a:ln>
              <a:noFill/>
            </a:ln>
          </p:spPr>
        </p:pic>
      </p:grpSp>
      <p:sp>
        <p:nvSpPr>
          <p:cNvPr id="116" name="Google Shape;116;p20"/>
          <p:cNvSpPr txBox="1">
            <a:spLocks noGrp="1"/>
          </p:cNvSpPr>
          <p:nvPr>
            <p:ph type="body" idx="1"/>
          </p:nvPr>
        </p:nvSpPr>
        <p:spPr>
          <a:xfrm>
            <a:off x="3271500" y="1828775"/>
            <a:ext cx="5323800" cy="2798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17" name="Google Shape;117;p20"/>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18" name="Google Shape;118;p20"/>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78">
          <p15:clr>
            <a:srgbClr val="9AA0A6"/>
          </p15:clr>
        </p15:guide>
        <p15:guide id="16" orient="horz" pos="2061">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ighting Question">
  <p:cSld name="TITLE_2_2_1">
    <p:spTree>
      <p:nvGrpSpPr>
        <p:cNvPr id="1" name="Shape 120"/>
        <p:cNvGrpSpPr/>
        <p:nvPr/>
      </p:nvGrpSpPr>
      <p:grpSpPr>
        <a:xfrm>
          <a:off x="0" y="0"/>
          <a:ext cx="0" cy="0"/>
          <a:chOff x="0" y="0"/>
          <a:chExt cx="0" cy="0"/>
        </a:xfrm>
      </p:grpSpPr>
      <p:sp>
        <p:nvSpPr>
          <p:cNvPr id="121" name="Google Shape;121;p21"/>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1"/>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Lighting Question</a:t>
            </a:r>
            <a:endParaRPr sz="1600" b="1">
              <a:latin typeface="Helvetica Neue"/>
              <a:ea typeface="Helvetica Neue"/>
              <a:cs typeface="Helvetica Neue"/>
              <a:sym typeface="Helvetica Neue"/>
            </a:endParaRPr>
          </a:p>
        </p:txBody>
      </p:sp>
      <p:grpSp>
        <p:nvGrpSpPr>
          <p:cNvPr id="123" name="Google Shape;123;p21"/>
          <p:cNvGrpSpPr/>
          <p:nvPr/>
        </p:nvGrpSpPr>
        <p:grpSpPr>
          <a:xfrm>
            <a:off x="850392" y="365760"/>
            <a:ext cx="1042386" cy="1042386"/>
            <a:chOff x="840300" y="447850"/>
            <a:chExt cx="1534500" cy="1534500"/>
          </a:xfrm>
        </p:grpSpPr>
        <p:sp>
          <p:nvSpPr>
            <p:cNvPr id="124" name="Google Shape;124;p21"/>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 name="Google Shape;125;p21"/>
            <p:cNvPicPr preferRelativeResize="0"/>
            <p:nvPr/>
          </p:nvPicPr>
          <p:blipFill>
            <a:blip r:embed="rId2">
              <a:alphaModFix/>
            </a:blip>
            <a:stretch>
              <a:fillRect/>
            </a:stretch>
          </p:blipFill>
          <p:spPr>
            <a:xfrm>
              <a:off x="1176486" y="784041"/>
              <a:ext cx="862125" cy="862125"/>
            </a:xfrm>
            <a:prstGeom prst="rect">
              <a:avLst/>
            </a:prstGeom>
            <a:noFill/>
            <a:ln>
              <a:noFill/>
            </a:ln>
          </p:spPr>
        </p:pic>
      </p:grpSp>
      <p:sp>
        <p:nvSpPr>
          <p:cNvPr id="126" name="Google Shape;126;p21"/>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27" name="Google Shape;127;p21"/>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28" name="Google Shape;128;p21"/>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orient="horz" pos="2915">
          <p15:clr>
            <a:srgbClr val="9AA0A6"/>
          </p15:clr>
        </p15:guide>
        <p15:guide id="2" orient="horz" pos="969">
          <p15:clr>
            <a:srgbClr val="9AA0A6"/>
          </p15:clr>
        </p15:guide>
        <p15:guide id="3" orient="horz" pos="553">
          <p15:clr>
            <a:srgbClr val="9AA0A6"/>
          </p15:clr>
        </p15:guide>
        <p15:guide id="4" orient="horz" pos="881">
          <p15:clr>
            <a:srgbClr val="9AA0A6"/>
          </p15:clr>
        </p15:guide>
        <p15:guide id="5" orient="horz" pos="3162">
          <p15:clr>
            <a:srgbClr val="9AA0A6"/>
          </p15:clr>
        </p15:guide>
        <p15:guide id="6" orient="horz" pos="225">
          <p15:clr>
            <a:srgbClr val="9AA0A6"/>
          </p15:clr>
        </p15:guide>
        <p15:guide id="7" orient="horz" pos="81">
          <p15:clr>
            <a:srgbClr val="9AA0A6"/>
          </p15:clr>
        </p15:guide>
        <p15:guide id="8" pos="5414">
          <p15:clr>
            <a:srgbClr val="9AA0A6"/>
          </p15:clr>
        </p15:guide>
        <p15:guide id="9" pos="80">
          <p15:clr>
            <a:srgbClr val="9AA0A6"/>
          </p15:clr>
        </p15:guide>
        <p15:guide id="10" pos="5616">
          <p15:clr>
            <a:srgbClr val="9AA0A6"/>
          </p15:clr>
        </p15:guide>
        <p15:guide id="11" pos="1648">
          <p15:clr>
            <a:srgbClr val="9AA0A6"/>
          </p15:clr>
        </p15:guide>
        <p15:guide id="12" pos="864">
          <p15:clr>
            <a:srgbClr val="9AA0A6"/>
          </p15:clr>
        </p15:guide>
        <p15:guide id="13" pos="1860">
          <p15:clr>
            <a:srgbClr val="9AA0A6"/>
          </p15:clr>
        </p15:guide>
        <p15:guide id="14" pos="3732">
          <p15:clr>
            <a:srgbClr val="9AA0A6"/>
          </p15:clr>
        </p15:guide>
        <p15:guide id="15" pos="2056">
          <p15:clr>
            <a:srgbClr val="9AA0A6"/>
          </p15:clr>
        </p15:guide>
        <p15:guide id="16" orient="horz" pos="2067">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 - CFU">
  <p:cSld name="TITLE_2_2_1_2">
    <p:spTree>
      <p:nvGrpSpPr>
        <p:cNvPr id="1" name="Shape 130"/>
        <p:cNvGrpSpPr/>
        <p:nvPr/>
      </p:nvGrpSpPr>
      <p:grpSpPr>
        <a:xfrm>
          <a:off x="0" y="0"/>
          <a:ext cx="0" cy="0"/>
          <a:chOff x="0" y="0"/>
          <a:chExt cx="0" cy="0"/>
        </a:xfrm>
      </p:grpSpPr>
      <p:sp>
        <p:nvSpPr>
          <p:cNvPr id="131" name="Google Shape;131;p22"/>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2"/>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Closing</a:t>
            </a:r>
            <a:endParaRPr sz="1600" b="1">
              <a:latin typeface="Helvetica Neue"/>
              <a:ea typeface="Helvetica Neue"/>
              <a:cs typeface="Helvetica Neue"/>
              <a:sym typeface="Helvetica Neue"/>
            </a:endParaRPr>
          </a:p>
        </p:txBody>
      </p:sp>
      <p:sp>
        <p:nvSpPr>
          <p:cNvPr id="133" name="Google Shape;133;p22"/>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 name="Google Shape;134;p22"/>
          <p:cNvPicPr preferRelativeResize="0"/>
          <p:nvPr/>
        </p:nvPicPr>
        <p:blipFill>
          <a:blip r:embed="rId2">
            <a:alphaModFix/>
          </a:blip>
          <a:stretch>
            <a:fillRect/>
          </a:stretch>
        </p:blipFill>
        <p:spPr>
          <a:xfrm>
            <a:off x="1056185" y="571527"/>
            <a:ext cx="630936" cy="630936"/>
          </a:xfrm>
          <a:prstGeom prst="rect">
            <a:avLst/>
          </a:prstGeom>
          <a:noFill/>
          <a:ln>
            <a:noFill/>
          </a:ln>
        </p:spPr>
      </p:pic>
      <p:sp>
        <p:nvSpPr>
          <p:cNvPr id="135" name="Google Shape;135;p22"/>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36" name="Google Shape;136;p22"/>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37" name="Google Shape;137;p22"/>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roject time v1">
  <p:cSld name="TITLE_2_2_1_1_2">
    <p:spTree>
      <p:nvGrpSpPr>
        <p:cNvPr id="1" name="Shape 149"/>
        <p:cNvGrpSpPr/>
        <p:nvPr/>
      </p:nvGrpSpPr>
      <p:grpSpPr>
        <a:xfrm>
          <a:off x="0" y="0"/>
          <a:ext cx="0" cy="0"/>
          <a:chOff x="0" y="0"/>
          <a:chExt cx="0" cy="0"/>
        </a:xfrm>
      </p:grpSpPr>
      <p:sp>
        <p:nvSpPr>
          <p:cNvPr id="150" name="Google Shape;150;p24"/>
          <p:cNvSpPr/>
          <p:nvPr/>
        </p:nvSpPr>
        <p:spPr>
          <a:xfrm>
            <a:off x="0" y="-7950"/>
            <a:ext cx="2743200" cy="51594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4"/>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 name="Google Shape;152;p24"/>
          <p:cNvPicPr preferRelativeResize="0"/>
          <p:nvPr/>
        </p:nvPicPr>
        <p:blipFill>
          <a:blip r:embed="rId2">
            <a:alphaModFix/>
          </a:blip>
          <a:stretch>
            <a:fillRect/>
          </a:stretch>
        </p:blipFill>
        <p:spPr>
          <a:xfrm>
            <a:off x="1057637" y="571537"/>
            <a:ext cx="630936" cy="630936"/>
          </a:xfrm>
          <a:prstGeom prst="rect">
            <a:avLst/>
          </a:prstGeom>
          <a:noFill/>
          <a:ln>
            <a:noFill/>
          </a:ln>
        </p:spPr>
      </p:pic>
      <p:sp>
        <p:nvSpPr>
          <p:cNvPr id="153" name="Google Shape;153;p24"/>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sp>
        <p:nvSpPr>
          <p:cNvPr id="154" name="Google Shape;154;p24"/>
          <p:cNvSpPr txBox="1">
            <a:spLocks noGrp="1"/>
          </p:cNvSpPr>
          <p:nvPr>
            <p:ph type="body" idx="1"/>
          </p:nvPr>
        </p:nvSpPr>
        <p:spPr>
          <a:xfrm>
            <a:off x="3280650" y="1538800"/>
            <a:ext cx="53076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55" name="Google Shape;155;p24"/>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56" name="Google Shape;156;p24"/>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80">
          <p15:clr>
            <a:srgbClr val="9AA0A6"/>
          </p15:clr>
        </p15:guide>
        <p15:guide id="2" pos="5420">
          <p15:clr>
            <a:srgbClr val="9AA0A6"/>
          </p15:clr>
        </p15:guide>
        <p15:guide id="3" pos="5616">
          <p15:clr>
            <a:srgbClr val="9AA0A6"/>
          </p15:clr>
        </p15:guide>
        <p15:guide id="4" pos="1648">
          <p15:clr>
            <a:srgbClr val="9AA0A6"/>
          </p15:clr>
        </p15:guide>
        <p15:guide id="5" pos="864">
          <p15:clr>
            <a:srgbClr val="9AA0A6"/>
          </p15:clr>
        </p15:guide>
        <p15:guide id="6" pos="1866">
          <p15:clr>
            <a:srgbClr val="9AA0A6"/>
          </p15:clr>
        </p15:guide>
        <p15:guide id="7" pos="3738">
          <p15:clr>
            <a:srgbClr val="9AA0A6"/>
          </p15:clr>
        </p15:guide>
        <p15:guide id="8" pos="2062">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 name="Google Shape;15;p3"/>
          <p:cNvSpPr txBox="1">
            <a:spLocks noGrp="1"/>
          </p:cNvSpPr>
          <p:nvPr>
            <p:ph type="body" idx="1"/>
          </p:nvPr>
        </p:nvSpPr>
        <p:spPr>
          <a:xfrm>
            <a:off x="457200" y="1200150"/>
            <a:ext cx="8229600" cy="3725681"/>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6" name="Google Shape;16;p3"/>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xit Ticket">
  <p:cSld name="TITLE_2_2_1_1_1">
    <p:spTree>
      <p:nvGrpSpPr>
        <p:cNvPr id="1" name="Shape 158"/>
        <p:cNvGrpSpPr/>
        <p:nvPr/>
      </p:nvGrpSpPr>
      <p:grpSpPr>
        <a:xfrm>
          <a:off x="0" y="0"/>
          <a:ext cx="0" cy="0"/>
          <a:chOff x="0" y="0"/>
          <a:chExt cx="0" cy="0"/>
        </a:xfrm>
      </p:grpSpPr>
      <p:sp>
        <p:nvSpPr>
          <p:cNvPr id="159" name="Google Shape;159;p25"/>
          <p:cNvSpPr/>
          <p:nvPr/>
        </p:nvSpPr>
        <p:spPr>
          <a:xfrm>
            <a:off x="0" y="-7950"/>
            <a:ext cx="2743200" cy="51594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 name="Google Shape;160;p25"/>
          <p:cNvGrpSpPr/>
          <p:nvPr/>
        </p:nvGrpSpPr>
        <p:grpSpPr>
          <a:xfrm>
            <a:off x="850392" y="365760"/>
            <a:ext cx="1042386" cy="1042386"/>
            <a:chOff x="840300" y="447850"/>
            <a:chExt cx="1534500" cy="1534500"/>
          </a:xfrm>
        </p:grpSpPr>
        <p:sp>
          <p:nvSpPr>
            <p:cNvPr id="161" name="Google Shape;161;p25"/>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 name="Google Shape;162;p25"/>
            <p:cNvPicPr preferRelativeResize="0"/>
            <p:nvPr/>
          </p:nvPicPr>
          <p:blipFill>
            <a:blip r:embed="rId2">
              <a:alphaModFix/>
            </a:blip>
            <a:stretch>
              <a:fillRect/>
            </a:stretch>
          </p:blipFill>
          <p:spPr>
            <a:xfrm>
              <a:off x="1139960" y="747505"/>
              <a:ext cx="935188" cy="935190"/>
            </a:xfrm>
            <a:prstGeom prst="rect">
              <a:avLst/>
            </a:prstGeom>
            <a:noFill/>
            <a:ln>
              <a:noFill/>
            </a:ln>
          </p:spPr>
        </p:pic>
      </p:grpSp>
      <p:sp>
        <p:nvSpPr>
          <p:cNvPr id="163" name="Google Shape;163;p25"/>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Exit Ticket</a:t>
            </a:r>
            <a:endParaRPr b="1">
              <a:latin typeface="Helvetica Neue"/>
              <a:ea typeface="Helvetica Neue"/>
              <a:cs typeface="Helvetica Neue"/>
              <a:sym typeface="Helvetica Neue"/>
            </a:endParaRPr>
          </a:p>
        </p:txBody>
      </p:sp>
      <p:sp>
        <p:nvSpPr>
          <p:cNvPr id="164" name="Google Shape;164;p25"/>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65" name="Google Shape;165;p25"/>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66" name="Google Shape;166;p25"/>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uided Practice">
  <p:cSld name="TITLE_2_2_1_1_1_1">
    <p:spTree>
      <p:nvGrpSpPr>
        <p:cNvPr id="1" name="Shape 168"/>
        <p:cNvGrpSpPr/>
        <p:nvPr/>
      </p:nvGrpSpPr>
      <p:grpSpPr>
        <a:xfrm>
          <a:off x="0" y="0"/>
          <a:ext cx="0" cy="0"/>
          <a:chOff x="0" y="0"/>
          <a:chExt cx="0" cy="0"/>
        </a:xfrm>
      </p:grpSpPr>
      <p:sp>
        <p:nvSpPr>
          <p:cNvPr id="169" name="Google Shape;169;p26"/>
          <p:cNvSpPr/>
          <p:nvPr/>
        </p:nvSpPr>
        <p:spPr>
          <a:xfrm>
            <a:off x="0" y="-7950"/>
            <a:ext cx="2746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Practice</a:t>
            </a:r>
            <a:endParaRPr sz="1600" b="1">
              <a:latin typeface="Helvetica Neue"/>
              <a:ea typeface="Helvetica Neue"/>
              <a:cs typeface="Helvetica Neue"/>
              <a:sym typeface="Helvetica Neue"/>
            </a:endParaRPr>
          </a:p>
        </p:txBody>
      </p:sp>
      <p:sp>
        <p:nvSpPr>
          <p:cNvPr id="171" name="Google Shape;171;p26"/>
          <p:cNvSpPr/>
          <p:nvPr/>
        </p:nvSpPr>
        <p:spPr>
          <a:xfrm>
            <a:off x="852900" y="366075"/>
            <a:ext cx="1040400" cy="104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 name="Google Shape;172;p26"/>
          <p:cNvPicPr preferRelativeResize="0"/>
          <p:nvPr/>
        </p:nvPicPr>
        <p:blipFill>
          <a:blip r:embed="rId2">
            <a:alphaModFix/>
          </a:blip>
          <a:stretch>
            <a:fillRect/>
          </a:stretch>
        </p:blipFill>
        <p:spPr>
          <a:xfrm>
            <a:off x="1056091" y="569267"/>
            <a:ext cx="634013" cy="634013"/>
          </a:xfrm>
          <a:prstGeom prst="rect">
            <a:avLst/>
          </a:prstGeom>
          <a:noFill/>
          <a:ln>
            <a:noFill/>
          </a:ln>
        </p:spPr>
      </p:pic>
      <p:sp>
        <p:nvSpPr>
          <p:cNvPr id="173" name="Google Shape;173;p26"/>
          <p:cNvSpPr txBox="1">
            <a:spLocks noGrp="1"/>
          </p:cNvSpPr>
          <p:nvPr>
            <p:ph type="body" idx="1"/>
          </p:nvPr>
        </p:nvSpPr>
        <p:spPr>
          <a:xfrm>
            <a:off x="3271500" y="1828775"/>
            <a:ext cx="5323800" cy="2798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74" name="Google Shape;174;p26"/>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75" name="Google Shape;175;p26"/>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864">
          <p15:clr>
            <a:srgbClr val="9AA0A6"/>
          </p15:clr>
        </p15:guide>
        <p15:guide id="5" pos="1860">
          <p15:clr>
            <a:srgbClr val="9AA0A6"/>
          </p15:clr>
        </p15:guide>
        <p15:guide id="6" pos="3732">
          <p15:clr>
            <a:srgbClr val="9AA0A6"/>
          </p15:clr>
        </p15:guide>
        <p15:guide id="7" pos="2056">
          <p15:clr>
            <a:srgbClr val="9AA0A6"/>
          </p15:clr>
        </p15:guide>
        <p15:guide id="8" orient="horz" pos="2915">
          <p15:clr>
            <a:srgbClr val="9AA0A6"/>
          </p15:clr>
        </p15:guide>
        <p15:guide id="9" orient="horz" pos="969">
          <p15:clr>
            <a:srgbClr val="9AA0A6"/>
          </p15:clr>
        </p15:guide>
        <p15:guide id="10" orient="horz" pos="553">
          <p15:clr>
            <a:srgbClr val="9AA0A6"/>
          </p15:clr>
        </p15:guide>
        <p15:guide id="11" orient="horz" pos="881">
          <p15:clr>
            <a:srgbClr val="9AA0A6"/>
          </p15:clr>
        </p15:guide>
        <p15:guide id="12" orient="horz" pos="3162">
          <p15:clr>
            <a:srgbClr val="9AA0A6"/>
          </p15:clr>
        </p15:guide>
        <p15:guide id="13" orient="horz" pos="225">
          <p15:clr>
            <a:srgbClr val="9AA0A6"/>
          </p15:clr>
        </p15:guide>
        <p15:guide id="14" orient="horz" pos="81">
          <p15:clr>
            <a:srgbClr val="9AA0A6"/>
          </p15:clr>
        </p15:guide>
        <p15:guide id="15" pos="1649">
          <p15:clr>
            <a:srgbClr val="FA7B17"/>
          </p15:clr>
        </p15:guide>
        <p15:guide id="16" orient="horz" pos="2067">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ndependent Practice">
  <p:cSld name="TITLE_2_2_1_1_1_1_1">
    <p:spTree>
      <p:nvGrpSpPr>
        <p:cNvPr id="1" name="Shape 177"/>
        <p:cNvGrpSpPr/>
        <p:nvPr/>
      </p:nvGrpSpPr>
      <p:grpSpPr>
        <a:xfrm>
          <a:off x="0" y="0"/>
          <a:ext cx="0" cy="0"/>
          <a:chOff x="0" y="0"/>
          <a:chExt cx="0" cy="0"/>
        </a:xfrm>
      </p:grpSpPr>
      <p:sp>
        <p:nvSpPr>
          <p:cNvPr id="178" name="Google Shape;178;p27"/>
          <p:cNvSpPr/>
          <p:nvPr/>
        </p:nvSpPr>
        <p:spPr>
          <a:xfrm>
            <a:off x="0" y="-7950"/>
            <a:ext cx="2743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7"/>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Independent Practice</a:t>
            </a:r>
            <a:endParaRPr sz="1600" b="1">
              <a:latin typeface="Helvetica Neue"/>
              <a:ea typeface="Helvetica Neue"/>
              <a:cs typeface="Helvetica Neue"/>
              <a:sym typeface="Helvetica Neue"/>
            </a:endParaRPr>
          </a:p>
        </p:txBody>
      </p:sp>
      <p:sp>
        <p:nvSpPr>
          <p:cNvPr id="180" name="Google Shape;180;p27"/>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1" name="Google Shape;181;p27"/>
          <p:cNvPicPr preferRelativeResize="0"/>
          <p:nvPr/>
        </p:nvPicPr>
        <p:blipFill>
          <a:blip r:embed="rId2">
            <a:alphaModFix/>
          </a:blip>
          <a:stretch>
            <a:fillRect/>
          </a:stretch>
        </p:blipFill>
        <p:spPr>
          <a:xfrm>
            <a:off x="1053937" y="569362"/>
            <a:ext cx="635034" cy="635171"/>
          </a:xfrm>
          <a:prstGeom prst="rect">
            <a:avLst/>
          </a:prstGeom>
          <a:noFill/>
          <a:ln>
            <a:noFill/>
          </a:ln>
        </p:spPr>
      </p:pic>
      <p:sp>
        <p:nvSpPr>
          <p:cNvPr id="182" name="Google Shape;182;p27"/>
          <p:cNvSpPr txBox="1">
            <a:spLocks noGrp="1"/>
          </p:cNvSpPr>
          <p:nvPr>
            <p:ph type="body" idx="1"/>
          </p:nvPr>
        </p:nvSpPr>
        <p:spPr>
          <a:xfrm>
            <a:off x="3271500" y="1829075"/>
            <a:ext cx="5323800" cy="27978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83" name="Google Shape;183;p2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84" name="Google Shape;184;p27"/>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1860">
          <p15:clr>
            <a:srgbClr val="9AA0A6"/>
          </p15:clr>
        </p15:guide>
        <p15:guide id="2" pos="5420">
          <p15:clr>
            <a:srgbClr val="9AA0A6"/>
          </p15:clr>
        </p15:guide>
        <p15:guide id="3" pos="80">
          <p15:clr>
            <a:srgbClr val="9AA0A6"/>
          </p15:clr>
        </p15:guide>
        <p15:guide id="4" pos="5616">
          <p15:clr>
            <a:srgbClr val="9AA0A6"/>
          </p15:clr>
        </p15:guide>
        <p15:guide id="5" pos="1648">
          <p15:clr>
            <a:srgbClr val="9AA0A6"/>
          </p15:clr>
        </p15:guide>
        <p15:guide id="6" pos="864">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rect Teach">
  <p:cSld name="TITLE_2_1">
    <p:spTree>
      <p:nvGrpSpPr>
        <p:cNvPr id="1" name="Shape 186"/>
        <p:cNvGrpSpPr/>
        <p:nvPr/>
      </p:nvGrpSpPr>
      <p:grpSpPr>
        <a:xfrm>
          <a:off x="0" y="0"/>
          <a:ext cx="0" cy="0"/>
          <a:chOff x="0" y="0"/>
          <a:chExt cx="0" cy="0"/>
        </a:xfrm>
      </p:grpSpPr>
      <p:sp>
        <p:nvSpPr>
          <p:cNvPr id="187" name="Google Shape;187;p28"/>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sp>
        <p:nvSpPr>
          <p:cNvPr id="189" name="Google Shape;189;p28"/>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28"/>
          <p:cNvPicPr preferRelativeResize="0"/>
          <p:nvPr/>
        </p:nvPicPr>
        <p:blipFill>
          <a:blip r:embed="rId2">
            <a:alphaModFix/>
          </a:blip>
          <a:stretch>
            <a:fillRect/>
          </a:stretch>
        </p:blipFill>
        <p:spPr>
          <a:xfrm>
            <a:off x="1056125" y="571525"/>
            <a:ext cx="630936" cy="630936"/>
          </a:xfrm>
          <a:prstGeom prst="rect">
            <a:avLst/>
          </a:prstGeom>
          <a:noFill/>
          <a:ln>
            <a:noFill/>
          </a:ln>
        </p:spPr>
      </p:pic>
      <p:sp>
        <p:nvSpPr>
          <p:cNvPr id="191" name="Google Shape;191;p28"/>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92" name="Google Shape;192;p28"/>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93" name="Google Shape;193;p28"/>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1">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bjective">
  <p:cSld name="TITLE_1">
    <p:bg>
      <p:bgPr>
        <a:solidFill>
          <a:srgbClr val="000000"/>
        </a:solidFill>
        <a:effectLst/>
      </p:bgPr>
    </p:bg>
    <p:spTree>
      <p:nvGrpSpPr>
        <p:cNvPr id="1" name="Shape 195"/>
        <p:cNvGrpSpPr/>
        <p:nvPr/>
      </p:nvGrpSpPr>
      <p:grpSpPr>
        <a:xfrm>
          <a:off x="0" y="0"/>
          <a:ext cx="0" cy="0"/>
          <a:chOff x="0" y="0"/>
          <a:chExt cx="0" cy="0"/>
        </a:xfrm>
      </p:grpSpPr>
      <p:pic>
        <p:nvPicPr>
          <p:cNvPr id="196" name="Google Shape;196;p29"/>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197" name="Google Shape;197;p29"/>
          <p:cNvSpPr/>
          <p:nvPr/>
        </p:nvSpPr>
        <p:spPr>
          <a:xfrm>
            <a:off x="3804750" y="507125"/>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9"/>
          <p:cNvPicPr preferRelativeResize="0"/>
          <p:nvPr/>
        </p:nvPicPr>
        <p:blipFill>
          <a:blip r:embed="rId3">
            <a:alphaModFix/>
          </a:blip>
          <a:stretch>
            <a:fillRect/>
          </a:stretch>
        </p:blipFill>
        <p:spPr>
          <a:xfrm>
            <a:off x="4170275" y="806785"/>
            <a:ext cx="935188" cy="935190"/>
          </a:xfrm>
          <a:prstGeom prst="rect">
            <a:avLst/>
          </a:prstGeom>
          <a:noFill/>
          <a:ln>
            <a:noFill/>
          </a:ln>
        </p:spPr>
      </p:pic>
      <p:sp>
        <p:nvSpPr>
          <p:cNvPr id="199" name="Google Shape;199;p29"/>
          <p:cNvSpPr txBox="1">
            <a:spLocks noGrp="1"/>
          </p:cNvSpPr>
          <p:nvPr>
            <p:ph type="title"/>
          </p:nvPr>
        </p:nvSpPr>
        <p:spPr>
          <a:xfrm>
            <a:off x="2290050" y="2548700"/>
            <a:ext cx="4563900" cy="1027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rgbClr val="FFFFFF"/>
                </a:solidFill>
                <a:latin typeface="Helvetica Neue"/>
                <a:ea typeface="Helvetica Neue"/>
                <a:cs typeface="Helvetica Neue"/>
                <a:sym typeface="Helvetica Neue"/>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200" name="Google Shape;200;p29"/>
          <p:cNvSpPr txBox="1"/>
          <p:nvPr/>
        </p:nvSpPr>
        <p:spPr>
          <a:xfrm>
            <a:off x="3360150" y="2245700"/>
            <a:ext cx="2423700" cy="30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Helvetica Neue"/>
                <a:ea typeface="Helvetica Neue"/>
                <a:cs typeface="Helvetica Neue"/>
                <a:sym typeface="Helvetica Neue"/>
              </a:rPr>
              <a:t>Coders will...</a:t>
            </a:r>
            <a:endParaRPr sz="1800">
              <a:solidFill>
                <a:srgbClr val="FFFFFF"/>
              </a:solidFill>
              <a:latin typeface="Helvetica Neue"/>
              <a:ea typeface="Helvetica Neue"/>
              <a:cs typeface="Helvetica Neue"/>
              <a:sym typeface="Helvetica Neue"/>
            </a:endParaRPr>
          </a:p>
        </p:txBody>
      </p:sp>
      <p:sp>
        <p:nvSpPr>
          <p:cNvPr id="201" name="Google Shape;201;p29"/>
          <p:cNvSpPr txBox="1">
            <a:spLocks noGrp="1"/>
          </p:cNvSpPr>
          <p:nvPr>
            <p:ph type="subTitle" idx="1"/>
          </p:nvPr>
        </p:nvSpPr>
        <p:spPr>
          <a:xfrm>
            <a:off x="2082600" y="4083275"/>
            <a:ext cx="4978800" cy="39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rgbClr val="FFFFFF"/>
                </a:solidFill>
                <a:latin typeface="Helvetica Neue"/>
                <a:ea typeface="Helvetica Neue"/>
                <a:cs typeface="Helvetica Neue"/>
                <a:sym typeface="Helvetica Neu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605">
          <p15:clr>
            <a:srgbClr val="FA7B17"/>
          </p15:clr>
        </p15:guide>
        <p15:guide id="3" orient="horz" pos="2918">
          <p15:clr>
            <a:srgbClr val="FA7B17"/>
          </p15:clr>
        </p15:guide>
        <p15:guide id="4" pos="526">
          <p15:clr>
            <a:srgbClr val="FA7B17"/>
          </p15:clr>
        </p15:guide>
        <p15:guide id="5" pos="5234">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M Announcement" type="tx">
  <p:cSld name="TITLE_AND_BODY">
    <p:bg>
      <p:bgPr>
        <a:solidFill>
          <a:srgbClr val="00FFCC"/>
        </a:solidFill>
        <a:effectLst/>
      </p:bgPr>
    </p:bg>
    <p:spTree>
      <p:nvGrpSpPr>
        <p:cNvPr id="1" name="Shape 202"/>
        <p:cNvGrpSpPr/>
        <p:nvPr/>
      </p:nvGrpSpPr>
      <p:grpSpPr>
        <a:xfrm>
          <a:off x="0" y="0"/>
          <a:ext cx="0" cy="0"/>
          <a:chOff x="0" y="0"/>
          <a:chExt cx="0" cy="0"/>
        </a:xfrm>
      </p:grpSpPr>
      <p:pic>
        <p:nvPicPr>
          <p:cNvPr id="203" name="Google Shape;203;p30"/>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204" name="Google Shape;204;p30"/>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30"/>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5615">
          <p15:clr>
            <a:srgbClr val="9AA0A6"/>
          </p15:clr>
        </p15:guide>
        <p15:guide id="3" pos="5424">
          <p15:clr>
            <a:srgbClr val="9AA0A6"/>
          </p15:clr>
        </p15:guide>
        <p15:guide id="4" orient="horz" pos="2917">
          <p15:clr>
            <a:srgbClr val="9AA0A6"/>
          </p15:clr>
        </p15:guide>
        <p15:guide id="5" orient="horz" pos="646">
          <p15:clr>
            <a:srgbClr val="9AA0A6"/>
          </p15:clr>
        </p15:guide>
        <p15:guide id="6" orient="horz" pos="1864">
          <p15:clr>
            <a:srgbClr val="9AA0A6"/>
          </p15:clr>
        </p15:guide>
        <p15:guide id="7" orient="horz" pos="3165">
          <p15:clr>
            <a:srgbClr val="9AA0A6"/>
          </p15:clr>
        </p15:guide>
        <p15:guide id="8" pos="144">
          <p15:clr>
            <a:srgbClr val="9AA0A6"/>
          </p15:clr>
        </p15:guide>
        <p15:guide id="9" pos="2880">
          <p15:clr>
            <a:srgbClr val="9AA0A6"/>
          </p15:clr>
        </p15:guide>
        <p15:guide id="10" orient="horz" pos="847">
          <p15:clr>
            <a:srgbClr val="9AA0A6"/>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Yellow Page">
  <p:cSld name="TITLE_AND_BODY_2">
    <p:bg>
      <p:bgPr>
        <a:solidFill>
          <a:srgbClr val="FEE975"/>
        </a:solidFill>
        <a:effectLst/>
      </p:bgPr>
    </p:bg>
    <p:spTree>
      <p:nvGrpSpPr>
        <p:cNvPr id="1" name="Shape 206"/>
        <p:cNvGrpSpPr/>
        <p:nvPr/>
      </p:nvGrpSpPr>
      <p:grpSpPr>
        <a:xfrm>
          <a:off x="0" y="0"/>
          <a:ext cx="0" cy="0"/>
          <a:chOff x="0" y="0"/>
          <a:chExt cx="0" cy="0"/>
        </a:xfrm>
      </p:grpSpPr>
      <p:pic>
        <p:nvPicPr>
          <p:cNvPr id="207" name="Google Shape;207;p31"/>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208" name="Google Shape;208;p31"/>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9" name="Google Shape;209;p31"/>
          <p:cNvSpPr txBox="1">
            <a:spLocks noGrp="1"/>
          </p:cNvSpPr>
          <p:nvPr>
            <p:ph type="body" idx="1"/>
          </p:nvPr>
        </p:nvSpPr>
        <p:spPr>
          <a:xfrm>
            <a:off x="539500" y="1371600"/>
            <a:ext cx="8141700" cy="32049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47">
          <p15:clr>
            <a:srgbClr val="9AA0A6"/>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ight Blue Page">
  <p:cSld name="TITLE_AND_BODY_2_1">
    <p:bg>
      <p:bgPr>
        <a:solidFill>
          <a:srgbClr val="17D3FF"/>
        </a:solidFill>
        <a:effectLst/>
      </p:bgPr>
    </p:bg>
    <p:spTree>
      <p:nvGrpSpPr>
        <p:cNvPr id="1" name="Shape 210"/>
        <p:cNvGrpSpPr/>
        <p:nvPr/>
      </p:nvGrpSpPr>
      <p:grpSpPr>
        <a:xfrm>
          <a:off x="0" y="0"/>
          <a:ext cx="0" cy="0"/>
          <a:chOff x="0" y="0"/>
          <a:chExt cx="0" cy="0"/>
        </a:xfrm>
      </p:grpSpPr>
      <p:pic>
        <p:nvPicPr>
          <p:cNvPr id="211" name="Google Shape;211;p32"/>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212" name="Google Shape;212;p32"/>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3" name="Google Shape;213;p32"/>
          <p:cNvSpPr txBox="1">
            <a:spLocks noGrp="1"/>
          </p:cNvSpPr>
          <p:nvPr>
            <p:ph type="body" idx="1"/>
          </p:nvPr>
        </p:nvSpPr>
        <p:spPr>
          <a:xfrm>
            <a:off x="539500" y="1371600"/>
            <a:ext cx="8141700" cy="32049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2880">
          <p15:clr>
            <a:srgbClr val="9AA0A6"/>
          </p15:clr>
        </p15:guide>
        <p15:guide id="3" pos="5615">
          <p15:clr>
            <a:srgbClr val="9AA0A6"/>
          </p15:clr>
        </p15:guide>
        <p15:guide id="4" pos="5424">
          <p15:clr>
            <a:srgbClr val="9AA0A6"/>
          </p15:clr>
        </p15:guide>
        <p15:guide id="5" pos="14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64">
          <p15:clr>
            <a:srgbClr val="9AA0A6"/>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age">
  <p:cSld name="TITLE_AND_BODY_2_1_1">
    <p:bg>
      <p:bgPr>
        <a:noFill/>
        <a:effectLst/>
      </p:bgPr>
    </p:bg>
    <p:spTree>
      <p:nvGrpSpPr>
        <p:cNvPr id="1" name="Shape 214"/>
        <p:cNvGrpSpPr/>
        <p:nvPr/>
      </p:nvGrpSpPr>
      <p:grpSpPr>
        <a:xfrm>
          <a:off x="0" y="0"/>
          <a:ext cx="0" cy="0"/>
          <a:chOff x="0" y="0"/>
          <a:chExt cx="0" cy="0"/>
        </a:xfrm>
      </p:grpSpPr>
      <p:pic>
        <p:nvPicPr>
          <p:cNvPr id="215" name="Google Shape;215;p33"/>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216" name="Google Shape;216;p33"/>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7" name="Google Shape;217;p33"/>
          <p:cNvSpPr txBox="1">
            <a:spLocks noGrp="1"/>
          </p:cNvSpPr>
          <p:nvPr>
            <p:ph type="body" idx="1"/>
          </p:nvPr>
        </p:nvSpPr>
        <p:spPr>
          <a:xfrm>
            <a:off x="539500" y="1371600"/>
            <a:ext cx="8141700" cy="32049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3165">
          <p15:clr>
            <a:srgbClr val="9AA0A6"/>
          </p15:clr>
        </p15:guide>
        <p15:guide id="7" orient="horz" pos="646">
          <p15:clr>
            <a:srgbClr val="9AA0A6"/>
          </p15:clr>
        </p15:guide>
        <p15:guide id="8" orient="horz" pos="2917">
          <p15:clr>
            <a:srgbClr val="9AA0A6"/>
          </p15:clr>
        </p15:guide>
        <p15:guide id="9" orient="horz" pos="1873">
          <p15:clr>
            <a:srgbClr val="9AA0A6"/>
          </p15:clr>
        </p15:guide>
        <p15:guide id="10" orient="horz" pos="847">
          <p15:clr>
            <a:srgbClr val="9AA0A6"/>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roject Set Up">
  <p:cSld name="TITLE_AND_BODY_1">
    <p:bg>
      <p:bgPr>
        <a:noFill/>
        <a:effectLst/>
      </p:bgPr>
    </p:bg>
    <p:spTree>
      <p:nvGrpSpPr>
        <p:cNvPr id="1" name="Shape 218"/>
        <p:cNvGrpSpPr/>
        <p:nvPr/>
      </p:nvGrpSpPr>
      <p:grpSpPr>
        <a:xfrm>
          <a:off x="0" y="0"/>
          <a:ext cx="0" cy="0"/>
          <a:chOff x="0" y="0"/>
          <a:chExt cx="0" cy="0"/>
        </a:xfrm>
      </p:grpSpPr>
      <p:sp>
        <p:nvSpPr>
          <p:cNvPr id="219" name="Google Shape;219;p34"/>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220" name="Google Shape;220;p34"/>
          <p:cNvSpPr/>
          <p:nvPr/>
        </p:nvSpPr>
        <p:spPr>
          <a:xfrm>
            <a:off x="0" y="-7950"/>
            <a:ext cx="9144000" cy="10377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sp>
        <p:nvSpPr>
          <p:cNvPr id="222" name="Google Shape;222;p34"/>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3" name="Google Shape;223;p34"/>
          <p:cNvPicPr preferRelativeResize="0"/>
          <p:nvPr/>
        </p:nvPicPr>
        <p:blipFill>
          <a:blip r:embed="rId2">
            <a:alphaModFix/>
          </a:blip>
          <a:stretch>
            <a:fillRect/>
          </a:stretch>
        </p:blipFill>
        <p:spPr>
          <a:xfrm>
            <a:off x="408587" y="236587"/>
            <a:ext cx="548640" cy="548640"/>
          </a:xfrm>
          <a:prstGeom prst="rect">
            <a:avLst/>
          </a:prstGeom>
          <a:noFill/>
          <a:ln>
            <a:noFill/>
          </a:ln>
        </p:spPr>
      </p:pic>
      <p:pic>
        <p:nvPicPr>
          <p:cNvPr id="224" name="Google Shape;224;p34"/>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225" name="Google Shape;225;p34"/>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Set Up</a:t>
            </a:r>
            <a:endParaRPr sz="1600" b="1">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424">
          <p15:clr>
            <a:srgbClr val="9AA0A6"/>
          </p15:clr>
        </p15:guide>
        <p15:guide id="5" pos="5615">
          <p15:clr>
            <a:srgbClr val="9AA0A6"/>
          </p15:clr>
        </p15:guide>
        <p15:guide id="6" orient="horz" pos="648">
          <p15:clr>
            <a:srgbClr val="9AA0A6"/>
          </p15:clr>
        </p15:guide>
        <p15:guide id="7" orient="horz" pos="1873">
          <p15:clr>
            <a:srgbClr val="9AA0A6"/>
          </p15:clr>
        </p15:guide>
        <p15:guide id="8" orient="horz" pos="2917">
          <p15:clr>
            <a:srgbClr val="9AA0A6"/>
          </p15:clr>
        </p15:guide>
        <p15:guide id="9" orient="horz" pos="3165">
          <p15:clr>
            <a:srgbClr val="9AA0A6"/>
          </p15:clr>
        </p15:guide>
        <p15:guide id="10" orient="horz" pos="792">
          <p15:clr>
            <a:srgbClr val="9AA0A6"/>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9" name="Google Shape;19;p4"/>
          <p:cNvSpPr txBox="1">
            <a:spLocks noGrp="1"/>
          </p:cNvSpPr>
          <p:nvPr>
            <p:ph type="body" idx="1"/>
          </p:nvPr>
        </p:nvSpPr>
        <p:spPr>
          <a:xfrm>
            <a:off x="457200" y="1200150"/>
            <a:ext cx="3994526" cy="3725681"/>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0" name="Google Shape;20;p4"/>
          <p:cNvSpPr txBox="1">
            <a:spLocks noGrp="1"/>
          </p:cNvSpPr>
          <p:nvPr>
            <p:ph type="body" idx="2"/>
          </p:nvPr>
        </p:nvSpPr>
        <p:spPr>
          <a:xfrm>
            <a:off x="4692274" y="1200150"/>
            <a:ext cx="3994526" cy="3725681"/>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1" name="Google Shape;21;p4"/>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26"/>
        <p:cNvGrpSpPr/>
        <p:nvPr/>
      </p:nvGrpSpPr>
      <p:grpSpPr>
        <a:xfrm>
          <a:off x="0" y="0"/>
          <a:ext cx="0" cy="0"/>
          <a:chOff x="0" y="0"/>
          <a:chExt cx="0" cy="0"/>
        </a:xfrm>
      </p:grpSpPr>
      <p:pic>
        <p:nvPicPr>
          <p:cNvPr id="227" name="Google Shape;227;p35"/>
          <p:cNvPicPr preferRelativeResize="0"/>
          <p:nvPr/>
        </p:nvPicPr>
        <p:blipFill>
          <a:blip r:embed="rId2">
            <a:alphaModFix/>
          </a:blip>
          <a:stretch>
            <a:fillRect/>
          </a:stretch>
        </p:blipFill>
        <p:spPr>
          <a:xfrm>
            <a:off x="181407" y="2670952"/>
            <a:ext cx="935188" cy="935190"/>
          </a:xfrm>
          <a:prstGeom prst="rect">
            <a:avLst/>
          </a:prstGeom>
          <a:noFill/>
          <a:ln>
            <a:noFill/>
          </a:ln>
        </p:spPr>
      </p:pic>
      <p:pic>
        <p:nvPicPr>
          <p:cNvPr id="228" name="Google Shape;228;p35"/>
          <p:cNvPicPr preferRelativeResize="0"/>
          <p:nvPr/>
        </p:nvPicPr>
        <p:blipFill>
          <a:blip r:embed="rId3">
            <a:alphaModFix/>
          </a:blip>
          <a:stretch>
            <a:fillRect/>
          </a:stretch>
        </p:blipFill>
        <p:spPr>
          <a:xfrm>
            <a:off x="123612" y="1131341"/>
            <a:ext cx="862127" cy="862129"/>
          </a:xfrm>
          <a:prstGeom prst="rect">
            <a:avLst/>
          </a:prstGeom>
          <a:noFill/>
          <a:ln>
            <a:noFill/>
          </a:ln>
        </p:spPr>
      </p:pic>
      <p:pic>
        <p:nvPicPr>
          <p:cNvPr id="229" name="Google Shape;229;p35"/>
          <p:cNvPicPr preferRelativeResize="0"/>
          <p:nvPr/>
        </p:nvPicPr>
        <p:blipFill>
          <a:blip r:embed="rId4">
            <a:alphaModFix/>
          </a:blip>
          <a:stretch>
            <a:fillRect/>
          </a:stretch>
        </p:blipFill>
        <p:spPr>
          <a:xfrm>
            <a:off x="2795227" y="196151"/>
            <a:ext cx="935188" cy="935190"/>
          </a:xfrm>
          <a:prstGeom prst="rect">
            <a:avLst/>
          </a:prstGeom>
          <a:noFill/>
          <a:ln>
            <a:noFill/>
          </a:ln>
        </p:spPr>
      </p:pic>
      <p:pic>
        <p:nvPicPr>
          <p:cNvPr id="230" name="Google Shape;230;p35"/>
          <p:cNvPicPr preferRelativeResize="0"/>
          <p:nvPr/>
        </p:nvPicPr>
        <p:blipFill>
          <a:blip r:embed="rId5">
            <a:alphaModFix/>
          </a:blip>
          <a:stretch>
            <a:fillRect/>
          </a:stretch>
        </p:blipFill>
        <p:spPr>
          <a:xfrm>
            <a:off x="3494014" y="2397141"/>
            <a:ext cx="862127" cy="862129"/>
          </a:xfrm>
          <a:prstGeom prst="rect">
            <a:avLst/>
          </a:prstGeom>
          <a:noFill/>
          <a:ln>
            <a:noFill/>
          </a:ln>
        </p:spPr>
      </p:pic>
      <p:pic>
        <p:nvPicPr>
          <p:cNvPr id="231" name="Google Shape;231;p35"/>
          <p:cNvPicPr preferRelativeResize="0"/>
          <p:nvPr/>
        </p:nvPicPr>
        <p:blipFill>
          <a:blip r:embed="rId6">
            <a:alphaModFix/>
          </a:blip>
          <a:stretch>
            <a:fillRect/>
          </a:stretch>
        </p:blipFill>
        <p:spPr>
          <a:xfrm>
            <a:off x="2807415" y="1382679"/>
            <a:ext cx="862127" cy="862129"/>
          </a:xfrm>
          <a:prstGeom prst="rect">
            <a:avLst/>
          </a:prstGeom>
          <a:noFill/>
          <a:ln>
            <a:noFill/>
          </a:ln>
        </p:spPr>
      </p:pic>
      <p:pic>
        <p:nvPicPr>
          <p:cNvPr id="232" name="Google Shape;232;p35"/>
          <p:cNvPicPr preferRelativeResize="0"/>
          <p:nvPr/>
        </p:nvPicPr>
        <p:blipFill>
          <a:blip r:embed="rId7">
            <a:alphaModFix/>
          </a:blip>
          <a:stretch>
            <a:fillRect/>
          </a:stretch>
        </p:blipFill>
        <p:spPr>
          <a:xfrm>
            <a:off x="4190728" y="1687241"/>
            <a:ext cx="628330" cy="628332"/>
          </a:xfrm>
          <a:prstGeom prst="rect">
            <a:avLst/>
          </a:prstGeom>
          <a:noFill/>
          <a:ln>
            <a:noFill/>
          </a:ln>
        </p:spPr>
      </p:pic>
      <p:pic>
        <p:nvPicPr>
          <p:cNvPr id="233" name="Google Shape;233;p35"/>
          <p:cNvPicPr preferRelativeResize="0"/>
          <p:nvPr/>
        </p:nvPicPr>
        <p:blipFill>
          <a:blip r:embed="rId8">
            <a:alphaModFix/>
          </a:blip>
          <a:stretch>
            <a:fillRect/>
          </a:stretch>
        </p:blipFill>
        <p:spPr>
          <a:xfrm>
            <a:off x="1351047" y="597990"/>
            <a:ext cx="935188" cy="935190"/>
          </a:xfrm>
          <a:prstGeom prst="rect">
            <a:avLst/>
          </a:prstGeom>
          <a:noFill/>
          <a:ln>
            <a:noFill/>
          </a:ln>
        </p:spPr>
      </p:pic>
      <p:pic>
        <p:nvPicPr>
          <p:cNvPr id="234" name="Google Shape;234;p35"/>
          <p:cNvPicPr preferRelativeResize="0"/>
          <p:nvPr/>
        </p:nvPicPr>
        <p:blipFill>
          <a:blip r:embed="rId9">
            <a:alphaModFix/>
          </a:blip>
          <a:stretch>
            <a:fillRect/>
          </a:stretch>
        </p:blipFill>
        <p:spPr>
          <a:xfrm>
            <a:off x="181400" y="74575"/>
            <a:ext cx="935188" cy="935190"/>
          </a:xfrm>
          <a:prstGeom prst="rect">
            <a:avLst/>
          </a:prstGeom>
          <a:noFill/>
          <a:ln>
            <a:noFill/>
          </a:ln>
        </p:spPr>
      </p:pic>
      <p:pic>
        <p:nvPicPr>
          <p:cNvPr id="235" name="Google Shape;235;p35"/>
          <p:cNvPicPr preferRelativeResize="0"/>
          <p:nvPr/>
        </p:nvPicPr>
        <p:blipFill>
          <a:blip r:embed="rId10">
            <a:alphaModFix/>
          </a:blip>
          <a:stretch>
            <a:fillRect/>
          </a:stretch>
        </p:blipFill>
        <p:spPr>
          <a:xfrm>
            <a:off x="3927718" y="490082"/>
            <a:ext cx="935188" cy="935190"/>
          </a:xfrm>
          <a:prstGeom prst="rect">
            <a:avLst/>
          </a:prstGeom>
          <a:noFill/>
          <a:ln>
            <a:noFill/>
          </a:ln>
        </p:spPr>
      </p:pic>
      <p:pic>
        <p:nvPicPr>
          <p:cNvPr id="236" name="Google Shape;236;p35"/>
          <p:cNvPicPr preferRelativeResize="0"/>
          <p:nvPr/>
        </p:nvPicPr>
        <p:blipFill>
          <a:blip r:embed="rId11">
            <a:alphaModFix/>
          </a:blip>
          <a:stretch>
            <a:fillRect/>
          </a:stretch>
        </p:blipFill>
        <p:spPr>
          <a:xfrm>
            <a:off x="2052097" y="2395305"/>
            <a:ext cx="935188" cy="935190"/>
          </a:xfrm>
          <a:prstGeom prst="rect">
            <a:avLst/>
          </a:prstGeom>
          <a:noFill/>
          <a:ln>
            <a:noFill/>
          </a:ln>
        </p:spPr>
      </p:pic>
      <p:pic>
        <p:nvPicPr>
          <p:cNvPr id="237" name="Google Shape;237;p35"/>
          <p:cNvPicPr preferRelativeResize="0"/>
          <p:nvPr/>
        </p:nvPicPr>
        <p:blipFill>
          <a:blip r:embed="rId12">
            <a:alphaModFix/>
          </a:blip>
          <a:stretch>
            <a:fillRect/>
          </a:stretch>
        </p:blipFill>
        <p:spPr>
          <a:xfrm>
            <a:off x="1178750" y="3400240"/>
            <a:ext cx="935188" cy="935190"/>
          </a:xfrm>
          <a:prstGeom prst="rect">
            <a:avLst/>
          </a:prstGeom>
          <a:noFill/>
          <a:ln>
            <a:noFill/>
          </a:ln>
        </p:spPr>
      </p:pic>
      <p:pic>
        <p:nvPicPr>
          <p:cNvPr id="238" name="Google Shape;238;p35"/>
          <p:cNvPicPr preferRelativeResize="0"/>
          <p:nvPr/>
        </p:nvPicPr>
        <p:blipFill>
          <a:blip r:embed="rId13">
            <a:alphaModFix/>
          </a:blip>
          <a:stretch>
            <a:fillRect/>
          </a:stretch>
        </p:blipFill>
        <p:spPr>
          <a:xfrm>
            <a:off x="7022245" y="137688"/>
            <a:ext cx="935188" cy="935190"/>
          </a:xfrm>
          <a:prstGeom prst="rect">
            <a:avLst/>
          </a:prstGeom>
          <a:noFill/>
          <a:ln>
            <a:noFill/>
          </a:ln>
        </p:spPr>
      </p:pic>
      <p:pic>
        <p:nvPicPr>
          <p:cNvPr id="239" name="Google Shape;239;p35"/>
          <p:cNvPicPr preferRelativeResize="0"/>
          <p:nvPr/>
        </p:nvPicPr>
        <p:blipFill>
          <a:blip r:embed="rId14">
            <a:alphaModFix/>
          </a:blip>
          <a:stretch>
            <a:fillRect/>
          </a:stretch>
        </p:blipFill>
        <p:spPr>
          <a:xfrm>
            <a:off x="6407896" y="3090711"/>
            <a:ext cx="935188" cy="935190"/>
          </a:xfrm>
          <a:prstGeom prst="rect">
            <a:avLst/>
          </a:prstGeom>
          <a:noFill/>
          <a:ln>
            <a:noFill/>
          </a:ln>
        </p:spPr>
      </p:pic>
      <p:pic>
        <p:nvPicPr>
          <p:cNvPr id="240" name="Google Shape;240;p35"/>
          <p:cNvPicPr preferRelativeResize="0"/>
          <p:nvPr/>
        </p:nvPicPr>
        <p:blipFill>
          <a:blip r:embed="rId15">
            <a:alphaModFix/>
          </a:blip>
          <a:stretch>
            <a:fillRect/>
          </a:stretch>
        </p:blipFill>
        <p:spPr>
          <a:xfrm>
            <a:off x="5040320" y="1799101"/>
            <a:ext cx="935188" cy="935190"/>
          </a:xfrm>
          <a:prstGeom prst="rect">
            <a:avLst/>
          </a:prstGeom>
          <a:noFill/>
          <a:ln>
            <a:noFill/>
          </a:ln>
        </p:spPr>
      </p:pic>
      <p:pic>
        <p:nvPicPr>
          <p:cNvPr id="241" name="Google Shape;241;p35"/>
          <p:cNvPicPr preferRelativeResize="0"/>
          <p:nvPr/>
        </p:nvPicPr>
        <p:blipFill>
          <a:blip r:embed="rId16">
            <a:alphaModFix/>
          </a:blip>
          <a:stretch>
            <a:fillRect/>
          </a:stretch>
        </p:blipFill>
        <p:spPr>
          <a:xfrm>
            <a:off x="5174590" y="196151"/>
            <a:ext cx="935188" cy="935190"/>
          </a:xfrm>
          <a:prstGeom prst="rect">
            <a:avLst/>
          </a:prstGeom>
          <a:noFill/>
          <a:ln>
            <a:noFill/>
          </a:ln>
        </p:spPr>
      </p:pic>
      <p:pic>
        <p:nvPicPr>
          <p:cNvPr id="242" name="Google Shape;242;p35"/>
          <p:cNvPicPr preferRelativeResize="0"/>
          <p:nvPr/>
        </p:nvPicPr>
        <p:blipFill>
          <a:blip r:embed="rId17">
            <a:alphaModFix/>
          </a:blip>
          <a:stretch>
            <a:fillRect/>
          </a:stretch>
        </p:blipFill>
        <p:spPr>
          <a:xfrm>
            <a:off x="946189" y="1799106"/>
            <a:ext cx="935188" cy="935190"/>
          </a:xfrm>
          <a:prstGeom prst="rect">
            <a:avLst/>
          </a:prstGeom>
          <a:noFill/>
          <a:ln>
            <a:noFill/>
          </a:ln>
        </p:spPr>
      </p:pic>
      <p:pic>
        <p:nvPicPr>
          <p:cNvPr id="243" name="Google Shape;243;p35"/>
          <p:cNvPicPr preferRelativeResize="0"/>
          <p:nvPr/>
        </p:nvPicPr>
        <p:blipFill>
          <a:blip r:embed="rId18">
            <a:alphaModFix/>
          </a:blip>
          <a:stretch>
            <a:fillRect/>
          </a:stretch>
        </p:blipFill>
        <p:spPr>
          <a:xfrm>
            <a:off x="3883872" y="3475609"/>
            <a:ext cx="935188" cy="935190"/>
          </a:xfrm>
          <a:prstGeom prst="rect">
            <a:avLst/>
          </a:prstGeom>
          <a:noFill/>
          <a:ln>
            <a:noFill/>
          </a:ln>
        </p:spPr>
      </p:pic>
      <p:pic>
        <p:nvPicPr>
          <p:cNvPr id="244" name="Google Shape;244;p35"/>
          <p:cNvPicPr preferRelativeResize="0"/>
          <p:nvPr/>
        </p:nvPicPr>
        <p:blipFill>
          <a:blip r:embed="rId19">
            <a:alphaModFix/>
          </a:blip>
          <a:stretch>
            <a:fillRect/>
          </a:stretch>
        </p:blipFill>
        <p:spPr>
          <a:xfrm>
            <a:off x="2718625" y="3340847"/>
            <a:ext cx="935188" cy="935190"/>
          </a:xfrm>
          <a:prstGeom prst="rect">
            <a:avLst/>
          </a:prstGeom>
          <a:noFill/>
          <a:ln>
            <a:noFill/>
          </a:ln>
        </p:spPr>
      </p:pic>
      <p:pic>
        <p:nvPicPr>
          <p:cNvPr id="245" name="Google Shape;245;p35"/>
          <p:cNvPicPr preferRelativeResize="0"/>
          <p:nvPr/>
        </p:nvPicPr>
        <p:blipFill>
          <a:blip r:embed="rId20">
            <a:alphaModFix/>
          </a:blip>
          <a:stretch>
            <a:fillRect/>
          </a:stretch>
        </p:blipFill>
        <p:spPr>
          <a:xfrm>
            <a:off x="5255844" y="3161450"/>
            <a:ext cx="935188" cy="935190"/>
          </a:xfrm>
          <a:prstGeom prst="rect">
            <a:avLst/>
          </a:prstGeom>
          <a:noFill/>
          <a:ln>
            <a:noFill/>
          </a:ln>
        </p:spPr>
      </p:pic>
      <p:pic>
        <p:nvPicPr>
          <p:cNvPr id="246" name="Google Shape;246;p35"/>
          <p:cNvPicPr preferRelativeResize="0"/>
          <p:nvPr/>
        </p:nvPicPr>
        <p:blipFill>
          <a:blip r:embed="rId21">
            <a:alphaModFix/>
          </a:blip>
          <a:stretch>
            <a:fillRect/>
          </a:stretch>
        </p:blipFill>
        <p:spPr>
          <a:xfrm>
            <a:off x="6568573" y="2012755"/>
            <a:ext cx="935188" cy="935190"/>
          </a:xfrm>
          <a:prstGeom prst="rect">
            <a:avLst/>
          </a:prstGeom>
          <a:noFill/>
          <a:ln>
            <a:noFill/>
          </a:ln>
        </p:spPr>
      </p:pic>
      <p:pic>
        <p:nvPicPr>
          <p:cNvPr id="247" name="Google Shape;247;p35"/>
          <p:cNvPicPr preferRelativeResize="0"/>
          <p:nvPr/>
        </p:nvPicPr>
        <p:blipFill>
          <a:blip r:embed="rId22">
            <a:alphaModFix/>
          </a:blip>
          <a:stretch>
            <a:fillRect/>
          </a:stretch>
        </p:blipFill>
        <p:spPr>
          <a:xfrm>
            <a:off x="7921161" y="2608763"/>
            <a:ext cx="935188" cy="935190"/>
          </a:xfrm>
          <a:prstGeom prst="rect">
            <a:avLst/>
          </a:prstGeom>
          <a:noFill/>
          <a:ln>
            <a:noFill/>
          </a:ln>
        </p:spPr>
      </p:pic>
      <p:pic>
        <p:nvPicPr>
          <p:cNvPr id="248" name="Google Shape;248;p35"/>
          <p:cNvPicPr preferRelativeResize="0"/>
          <p:nvPr/>
        </p:nvPicPr>
        <p:blipFill>
          <a:blip r:embed="rId23">
            <a:alphaModFix/>
          </a:blip>
          <a:stretch>
            <a:fillRect/>
          </a:stretch>
        </p:blipFill>
        <p:spPr>
          <a:xfrm>
            <a:off x="6109765" y="1094819"/>
            <a:ext cx="935188" cy="935190"/>
          </a:xfrm>
          <a:prstGeom prst="rect">
            <a:avLst/>
          </a:prstGeom>
          <a:noFill/>
          <a:ln>
            <a:noFill/>
          </a:ln>
        </p:spPr>
      </p:pic>
      <p:pic>
        <p:nvPicPr>
          <p:cNvPr id="249" name="Google Shape;249;p35"/>
          <p:cNvPicPr preferRelativeResize="0"/>
          <p:nvPr/>
        </p:nvPicPr>
        <p:blipFill>
          <a:blip r:embed="rId24">
            <a:alphaModFix/>
          </a:blip>
          <a:stretch>
            <a:fillRect/>
          </a:stretch>
        </p:blipFill>
        <p:spPr>
          <a:xfrm>
            <a:off x="7957437" y="1188122"/>
            <a:ext cx="935188" cy="93519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p:cSld name="TITLE_4">
    <p:spTree>
      <p:nvGrpSpPr>
        <p:cNvPr id="1" name="Shape 250"/>
        <p:cNvGrpSpPr/>
        <p:nvPr/>
      </p:nvGrpSpPr>
      <p:grpSpPr>
        <a:xfrm>
          <a:off x="0" y="0"/>
          <a:ext cx="0" cy="0"/>
          <a:chOff x="0" y="0"/>
          <a:chExt cx="0" cy="0"/>
        </a:xfrm>
      </p:grpSpPr>
      <p:sp>
        <p:nvSpPr>
          <p:cNvPr id="251" name="Google Shape;251;p36"/>
          <p:cNvSpPr txBox="1">
            <a:spLocks noGrp="1"/>
          </p:cNvSpPr>
          <p:nvPr>
            <p:ph type="ctrTitle"/>
          </p:nvPr>
        </p:nvSpPr>
        <p:spPr>
          <a:xfrm>
            <a:off x="685800" y="1583342"/>
            <a:ext cx="7772400" cy="11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F5330"/>
              </a:buClr>
              <a:buSzPts val="4800"/>
              <a:buFont typeface="Roboto Slab"/>
              <a:buNone/>
              <a:defRPr sz="4800">
                <a:solidFill>
                  <a:srgbClr val="EF5330"/>
                </a:solidFill>
                <a:latin typeface="Roboto Slab"/>
                <a:ea typeface="Roboto Slab"/>
                <a:cs typeface="Roboto Slab"/>
                <a:sym typeface="Roboto Slab"/>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52" name="Google Shape;252;p36"/>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253" name="Google Shape;253;p36"/>
          <p:cNvSpPr txBox="1">
            <a:spLocks noGrp="1"/>
          </p:cNvSpPr>
          <p:nvPr>
            <p:ph type="sldNum" idx="12"/>
          </p:nvPr>
        </p:nvSpPr>
        <p:spPr>
          <a:xfrm>
            <a:off x="8595300" y="4854450"/>
            <a:ext cx="548700" cy="288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54" name="Google Shape;254;p36"/>
          <p:cNvGrpSpPr/>
          <p:nvPr/>
        </p:nvGrpSpPr>
        <p:grpSpPr>
          <a:xfrm>
            <a:off x="0" y="0"/>
            <a:ext cx="1307125" cy="464700"/>
            <a:chOff x="40050" y="408600"/>
            <a:chExt cx="1307125" cy="464700"/>
          </a:xfrm>
        </p:grpSpPr>
        <p:pic>
          <p:nvPicPr>
            <p:cNvPr id="255" name="Google Shape;255;p36"/>
            <p:cNvPicPr preferRelativeResize="0"/>
            <p:nvPr/>
          </p:nvPicPr>
          <p:blipFill>
            <a:blip r:embed="rId2">
              <a:alphaModFix/>
            </a:blip>
            <a:stretch>
              <a:fillRect/>
            </a:stretch>
          </p:blipFill>
          <p:spPr>
            <a:xfrm>
              <a:off x="1137650" y="544375"/>
              <a:ext cx="209525" cy="179600"/>
            </a:xfrm>
            <a:prstGeom prst="rect">
              <a:avLst/>
            </a:prstGeom>
            <a:noFill/>
            <a:ln>
              <a:noFill/>
            </a:ln>
          </p:spPr>
        </p:pic>
        <p:sp>
          <p:nvSpPr>
            <p:cNvPr id="256" name="Google Shape;256;p36"/>
            <p:cNvSpPr txBox="1"/>
            <p:nvPr/>
          </p:nvSpPr>
          <p:spPr>
            <a:xfrm>
              <a:off x="40050" y="408600"/>
              <a:ext cx="1145700" cy="46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EF5330"/>
                  </a:solidFill>
                  <a:latin typeface="Roboto Slab"/>
                  <a:ea typeface="Roboto Slab"/>
                  <a:cs typeface="Roboto Slab"/>
                  <a:sym typeface="Roboto Slab"/>
                </a:rPr>
                <a:t>ScriptEd</a:t>
              </a:r>
              <a:endParaRPr sz="1800">
                <a:latin typeface="Roboto Slab"/>
                <a:ea typeface="Roboto Slab"/>
                <a:cs typeface="Roboto Slab"/>
                <a:sym typeface="Roboto Slab"/>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1">
  <p:cSld name="TITLE_5">
    <p:spTree>
      <p:nvGrpSpPr>
        <p:cNvPr id="1" name="Shape 257"/>
        <p:cNvGrpSpPr/>
        <p:nvPr/>
      </p:nvGrpSpPr>
      <p:grpSpPr>
        <a:xfrm>
          <a:off x="0" y="0"/>
          <a:ext cx="0" cy="0"/>
          <a:chOff x="0" y="0"/>
          <a:chExt cx="0" cy="0"/>
        </a:xfrm>
      </p:grpSpPr>
      <p:sp>
        <p:nvSpPr>
          <p:cNvPr id="258" name="Google Shape;258;p37"/>
          <p:cNvSpPr txBox="1">
            <a:spLocks noGrp="1"/>
          </p:cNvSpPr>
          <p:nvPr>
            <p:ph type="ctrTitle"/>
          </p:nvPr>
        </p:nvSpPr>
        <p:spPr>
          <a:xfrm>
            <a:off x="685800" y="1583342"/>
            <a:ext cx="7772400" cy="11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F5330"/>
              </a:buClr>
              <a:buSzPts val="4800"/>
              <a:buFont typeface="Roboto Slab"/>
              <a:buNone/>
              <a:defRPr sz="4800">
                <a:solidFill>
                  <a:srgbClr val="EF5330"/>
                </a:solidFill>
                <a:latin typeface="Roboto Slab"/>
                <a:ea typeface="Roboto Slab"/>
                <a:cs typeface="Roboto Slab"/>
                <a:sym typeface="Roboto Slab"/>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59" name="Google Shape;259;p37"/>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260" name="Google Shape;260;p37"/>
          <p:cNvSpPr txBox="1">
            <a:spLocks noGrp="1"/>
          </p:cNvSpPr>
          <p:nvPr>
            <p:ph type="sldNum" idx="12"/>
          </p:nvPr>
        </p:nvSpPr>
        <p:spPr>
          <a:xfrm>
            <a:off x="8595300" y="4854450"/>
            <a:ext cx="548700" cy="288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61" name="Google Shape;261;p37"/>
          <p:cNvPicPr preferRelativeResize="0"/>
          <p:nvPr/>
        </p:nvPicPr>
        <p:blipFill>
          <a:blip r:embed="rId2">
            <a:alphaModFix/>
          </a:blip>
          <a:stretch>
            <a:fillRect/>
          </a:stretch>
        </p:blipFill>
        <p:spPr>
          <a:xfrm>
            <a:off x="1097600" y="135775"/>
            <a:ext cx="209525" cy="1796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2"/>
        <p:cNvGrpSpPr/>
        <p:nvPr/>
      </p:nvGrpSpPr>
      <p:grpSpPr>
        <a:xfrm>
          <a:off x="0" y="0"/>
          <a:ext cx="0" cy="0"/>
          <a:chOff x="0" y="0"/>
          <a:chExt cx="0" cy="0"/>
        </a:xfrm>
      </p:grpSpPr>
      <p:sp>
        <p:nvSpPr>
          <p:cNvPr id="263" name="Google Shape;263;p38"/>
          <p:cNvSpPr txBox="1">
            <a:spLocks noGrp="1"/>
          </p:cNvSpPr>
          <p:nvPr>
            <p:ph type="title"/>
          </p:nvPr>
        </p:nvSpPr>
        <p:spPr>
          <a:xfrm>
            <a:off x="457200" y="205978"/>
            <a:ext cx="82296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4" name="Google Shape;264;p38"/>
          <p:cNvSpPr txBox="1">
            <a:spLocks noGrp="1"/>
          </p:cNvSpPr>
          <p:nvPr>
            <p:ph type="body" idx="1"/>
          </p:nvPr>
        </p:nvSpPr>
        <p:spPr>
          <a:xfrm>
            <a:off x="457200" y="1200150"/>
            <a:ext cx="3994500" cy="37257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65" name="Google Shape;265;p38"/>
          <p:cNvSpPr txBox="1">
            <a:spLocks noGrp="1"/>
          </p:cNvSpPr>
          <p:nvPr>
            <p:ph type="body" idx="2"/>
          </p:nvPr>
        </p:nvSpPr>
        <p:spPr>
          <a:xfrm>
            <a:off x="4692274" y="1200150"/>
            <a:ext cx="3994500" cy="37257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66" name="Google Shape;266;p38"/>
          <p:cNvSpPr txBox="1">
            <a:spLocks noGrp="1"/>
          </p:cNvSpPr>
          <p:nvPr>
            <p:ph type="sldNum" idx="12"/>
          </p:nvPr>
        </p:nvSpPr>
        <p:spPr>
          <a:xfrm>
            <a:off x="8595300" y="4854450"/>
            <a:ext cx="548700" cy="288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7"/>
        <p:cNvGrpSpPr/>
        <p:nvPr/>
      </p:nvGrpSpPr>
      <p:grpSpPr>
        <a:xfrm>
          <a:off x="0" y="0"/>
          <a:ext cx="0" cy="0"/>
          <a:chOff x="0" y="0"/>
          <a:chExt cx="0" cy="0"/>
        </a:xfrm>
      </p:grpSpPr>
      <p:sp>
        <p:nvSpPr>
          <p:cNvPr id="268" name="Google Shape;268;p39"/>
          <p:cNvSpPr txBox="1">
            <a:spLocks noGrp="1"/>
          </p:cNvSpPr>
          <p:nvPr>
            <p:ph type="body" idx="1"/>
          </p:nvPr>
        </p:nvSpPr>
        <p:spPr>
          <a:xfrm>
            <a:off x="457200" y="4406309"/>
            <a:ext cx="8229600" cy="519600"/>
          </a:xfrm>
          <a:prstGeom prst="rect">
            <a:avLst/>
          </a:prstGeom>
          <a:noFill/>
          <a:ln>
            <a:noFill/>
          </a:ln>
        </p:spPr>
        <p:txBody>
          <a:bodyPr spcFirstLastPara="1" wrap="square" lIns="91425" tIns="91425" rIns="91425" bIns="91425" anchor="ctr" anchorCtr="0">
            <a:noAutofit/>
          </a:bodyPr>
          <a:lstStyle>
            <a:lvl1pPr marL="457200" lvl="0" indent="-228600" algn="ctr" rtl="0">
              <a:spcBef>
                <a:spcPts val="360"/>
              </a:spcBef>
              <a:spcAft>
                <a:spcPts val="0"/>
              </a:spcAft>
              <a:buSzPts val="1800"/>
              <a:buNone/>
              <a:defRPr sz="1800"/>
            </a:lvl1pPr>
          </a:lstStyle>
          <a:p>
            <a:endParaRPr/>
          </a:p>
        </p:txBody>
      </p:sp>
      <p:sp>
        <p:nvSpPr>
          <p:cNvPr id="269" name="Google Shape;269;p39"/>
          <p:cNvSpPr txBox="1">
            <a:spLocks noGrp="1"/>
          </p:cNvSpPr>
          <p:nvPr>
            <p:ph type="sldNum" idx="12"/>
          </p:nvPr>
        </p:nvSpPr>
        <p:spPr>
          <a:xfrm>
            <a:off x="8595300" y="4854450"/>
            <a:ext cx="548700" cy="288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70" name="Google Shape;270;p39"/>
          <p:cNvGrpSpPr/>
          <p:nvPr/>
        </p:nvGrpSpPr>
        <p:grpSpPr>
          <a:xfrm>
            <a:off x="0" y="0"/>
            <a:ext cx="1307125" cy="464700"/>
            <a:chOff x="40050" y="408600"/>
            <a:chExt cx="1307125" cy="464700"/>
          </a:xfrm>
        </p:grpSpPr>
        <p:pic>
          <p:nvPicPr>
            <p:cNvPr id="271" name="Google Shape;271;p39"/>
            <p:cNvPicPr preferRelativeResize="0"/>
            <p:nvPr/>
          </p:nvPicPr>
          <p:blipFill>
            <a:blip r:embed="rId2">
              <a:alphaModFix/>
            </a:blip>
            <a:stretch>
              <a:fillRect/>
            </a:stretch>
          </p:blipFill>
          <p:spPr>
            <a:xfrm>
              <a:off x="1137650" y="544375"/>
              <a:ext cx="209525" cy="179600"/>
            </a:xfrm>
            <a:prstGeom prst="rect">
              <a:avLst/>
            </a:prstGeom>
            <a:noFill/>
            <a:ln>
              <a:noFill/>
            </a:ln>
          </p:spPr>
        </p:pic>
        <p:sp>
          <p:nvSpPr>
            <p:cNvPr id="272" name="Google Shape;272;p39"/>
            <p:cNvSpPr txBox="1"/>
            <p:nvPr/>
          </p:nvSpPr>
          <p:spPr>
            <a:xfrm>
              <a:off x="40050" y="408600"/>
              <a:ext cx="1145700" cy="46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EF5330"/>
                  </a:solidFill>
                  <a:latin typeface="Roboto Slab"/>
                  <a:ea typeface="Roboto Slab"/>
                  <a:cs typeface="Roboto Slab"/>
                  <a:sym typeface="Roboto Slab"/>
                </a:rPr>
                <a:t>ScriptEd</a:t>
              </a:r>
              <a:endParaRPr sz="1800">
                <a:latin typeface="Roboto Slab"/>
                <a:ea typeface="Roboto Slab"/>
                <a:cs typeface="Roboto Slab"/>
                <a:sym typeface="Roboto Slab"/>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4" name="Google Shape;24;p5"/>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
        <p:cNvGrpSpPr/>
        <p:nvPr/>
      </p:nvGrpSpPr>
      <p:grpSpPr>
        <a:xfrm>
          <a:off x="0" y="0"/>
          <a:ext cx="0" cy="0"/>
          <a:chOff x="0" y="0"/>
          <a:chExt cx="0" cy="0"/>
        </a:xfrm>
      </p:grpSpPr>
      <p:sp>
        <p:nvSpPr>
          <p:cNvPr id="26" name="Google Shape;26;p6"/>
          <p:cNvSpPr txBox="1">
            <a:spLocks noGrp="1"/>
          </p:cNvSpPr>
          <p:nvPr>
            <p:ph type="body" idx="1"/>
          </p:nvPr>
        </p:nvSpPr>
        <p:spPr>
          <a:xfrm>
            <a:off x="457200" y="4406309"/>
            <a:ext cx="8229600" cy="51952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27" name="Google Shape;27;p6"/>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7"/>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rect Teach - v2">
  <p:cSld name="CUSTOM_2">
    <p:bg>
      <p:bgPr>
        <a:noFill/>
        <a:effectLst/>
      </p:bgPr>
    </p:bg>
    <p:spTree>
      <p:nvGrpSpPr>
        <p:cNvPr id="1" name="Shape 33"/>
        <p:cNvGrpSpPr/>
        <p:nvPr/>
      </p:nvGrpSpPr>
      <p:grpSpPr>
        <a:xfrm>
          <a:off x="0" y="0"/>
          <a:ext cx="0" cy="0"/>
          <a:chOff x="0" y="0"/>
          <a:chExt cx="0" cy="0"/>
        </a:xfrm>
      </p:grpSpPr>
      <p:sp>
        <p:nvSpPr>
          <p:cNvPr id="34" name="Google Shape;34;p9"/>
          <p:cNvSpPr/>
          <p:nvPr/>
        </p:nvSpPr>
        <p:spPr>
          <a:xfrm>
            <a:off x="0" y="-7950"/>
            <a:ext cx="9144000" cy="10377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sp>
        <p:nvSpPr>
          <p:cNvPr id="36" name="Google Shape;36;p9"/>
          <p:cNvSpPr txBox="1">
            <a:spLocks noGrp="1"/>
          </p:cNvSpPr>
          <p:nvPr>
            <p:ph type="body" idx="1"/>
          </p:nvPr>
        </p:nvSpPr>
        <p:spPr>
          <a:xfrm>
            <a:off x="539500" y="1257300"/>
            <a:ext cx="8071500" cy="33744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37" name="Google Shape;37;p9"/>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Google Shape;38;p9"/>
          <p:cNvPicPr preferRelativeResize="0"/>
          <p:nvPr/>
        </p:nvPicPr>
        <p:blipFill>
          <a:blip r:embed="rId2">
            <a:alphaModFix/>
          </a:blip>
          <a:stretch>
            <a:fillRect/>
          </a:stretch>
        </p:blipFill>
        <p:spPr>
          <a:xfrm>
            <a:off x="409038" y="237002"/>
            <a:ext cx="547538" cy="547795"/>
          </a:xfrm>
          <a:prstGeom prst="rect">
            <a:avLst/>
          </a:prstGeom>
          <a:noFill/>
          <a:ln>
            <a:noFill/>
          </a:ln>
        </p:spPr>
      </p:pic>
      <p:sp>
        <p:nvSpPr>
          <p:cNvPr id="39" name="Google Shape;39;p9"/>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pic>
        <p:nvPicPr>
          <p:cNvPr id="40" name="Google Shape;40;p9"/>
          <p:cNvPicPr preferRelativeResize="0"/>
          <p:nvPr/>
        </p:nvPicPr>
        <p:blipFill>
          <a:blip r:embed="rId3">
            <a:alphaModFix/>
          </a:blip>
          <a:stretch>
            <a:fillRect/>
          </a:stretch>
        </p:blipFill>
        <p:spPr>
          <a:xfrm>
            <a:off x="8307700" y="4631534"/>
            <a:ext cx="604875" cy="393616"/>
          </a:xfrm>
          <a:prstGeom prst="rect">
            <a:avLst/>
          </a:prstGeom>
          <a:noFill/>
          <a:ln>
            <a:noFill/>
          </a:ln>
        </p:spPr>
      </p:pic>
    </p:spTree>
  </p:cSld>
  <p:clrMapOvr>
    <a:masterClrMapping/>
  </p:clrMapOvr>
  <p:extLst>
    <p:ext uri="{DCECCB84-F9BA-43D5-87BE-67443E8EF086}">
      <p15:sldGuideLst xmlns:p15="http://schemas.microsoft.com/office/powerpoint/2012/main">
        <p15:guide id="1" pos="336">
          <p15:clr>
            <a:srgbClr val="9AA0A6"/>
          </p15:clr>
        </p15:guide>
        <p15:guide id="2" pos="5424">
          <p15:clr>
            <a:srgbClr val="9AA0A6"/>
          </p15:clr>
        </p15:guide>
        <p15:guide id="3" pos="145">
          <p15:clr>
            <a:srgbClr val="9AA0A6"/>
          </p15:clr>
        </p15:guide>
        <p15:guide id="4" pos="5615">
          <p15:clr>
            <a:srgbClr val="9AA0A6"/>
          </p15:clr>
        </p15:guide>
        <p15:guide id="5" pos="2880">
          <p15:clr>
            <a:srgbClr val="9AA0A6"/>
          </p15:clr>
        </p15:guide>
        <p15:guide id="6" orient="horz" pos="649">
          <p15:clr>
            <a:srgbClr val="9AA0A6"/>
          </p15:clr>
        </p15:guide>
        <p15:guide id="7" orient="horz" pos="2918">
          <p15:clr>
            <a:srgbClr val="9AA0A6"/>
          </p15:clr>
        </p15:guide>
        <p15:guide id="8" orient="horz" pos="3165">
          <p15:clr>
            <a:srgbClr val="9AA0A6"/>
          </p15:clr>
        </p15:guide>
        <p15:guide id="9" orient="horz" pos="1855">
          <p15:clr>
            <a:srgbClr val="9AA0A6"/>
          </p15:clr>
        </p15:guide>
        <p15:guide id="10" orient="horz" pos="792">
          <p15:clr>
            <a:srgbClr val="9AA0A6"/>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roject Time - v2">
  <p:cSld name="CUSTOM_2_1">
    <p:bg>
      <p:bgPr>
        <a:noFill/>
        <a:effectLst/>
      </p:bgPr>
    </p:bg>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539500" y="1333500"/>
            <a:ext cx="8064900" cy="3374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43" name="Google Shape;43;p10"/>
          <p:cNvSpPr/>
          <p:nvPr/>
        </p:nvSpPr>
        <p:spPr>
          <a:xfrm>
            <a:off x="0" y="-7950"/>
            <a:ext cx="9144000" cy="10377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pic>
        <p:nvPicPr>
          <p:cNvPr id="45" name="Google Shape;45;p10"/>
          <p:cNvPicPr preferRelativeResize="0"/>
          <p:nvPr/>
        </p:nvPicPr>
        <p:blipFill>
          <a:blip r:embed="rId2">
            <a:alphaModFix/>
          </a:blip>
          <a:stretch>
            <a:fillRect/>
          </a:stretch>
        </p:blipFill>
        <p:spPr>
          <a:xfrm>
            <a:off x="8307700" y="4631534"/>
            <a:ext cx="604875" cy="393616"/>
          </a:xfrm>
          <a:prstGeom prst="rect">
            <a:avLst/>
          </a:prstGeom>
          <a:noFill/>
          <a:ln>
            <a:noFill/>
          </a:ln>
        </p:spPr>
      </p:pic>
      <p:sp>
        <p:nvSpPr>
          <p:cNvPr id="46" name="Google Shape;46;p10"/>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 name="Google Shape;47;p10"/>
          <p:cNvPicPr preferRelativeResize="0"/>
          <p:nvPr/>
        </p:nvPicPr>
        <p:blipFill>
          <a:blip r:embed="rId3">
            <a:alphaModFix/>
          </a:blip>
          <a:stretch>
            <a:fillRect/>
          </a:stretch>
        </p:blipFill>
        <p:spPr>
          <a:xfrm>
            <a:off x="408587" y="236587"/>
            <a:ext cx="548640" cy="548640"/>
          </a:xfrm>
          <a:prstGeom prst="rect">
            <a:avLst/>
          </a:prstGeom>
          <a:noFill/>
          <a:ln>
            <a:noFill/>
          </a:ln>
        </p:spPr>
      </p:pic>
      <p:sp>
        <p:nvSpPr>
          <p:cNvPr id="48" name="Google Shape;48;p10"/>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334">
          <p15:clr>
            <a:srgbClr val="9AA0A6"/>
          </p15:clr>
        </p15:guide>
        <p15:guide id="2" pos="5420">
          <p15:clr>
            <a:srgbClr val="9AA0A6"/>
          </p15:clr>
        </p15:guide>
        <p15:guide id="3" pos="144">
          <p15:clr>
            <a:srgbClr val="9AA0A6"/>
          </p15:clr>
        </p15:guide>
        <p15:guide id="4" pos="5616">
          <p15:clr>
            <a:srgbClr val="9AA0A6"/>
          </p15:clr>
        </p15:guide>
        <p15:guide id="5" pos="2880">
          <p15:clr>
            <a:srgbClr val="9AA0A6"/>
          </p15:clr>
        </p15:guide>
        <p15:guide id="6" orient="horz" pos="649">
          <p15:clr>
            <a:srgbClr val="9AA0A6"/>
          </p15:clr>
        </p15:guide>
        <p15:guide id="7" orient="horz" pos="2915">
          <p15:clr>
            <a:srgbClr val="9AA0A6"/>
          </p15:clr>
        </p15:guide>
        <p15:guide id="8" orient="horz" pos="3162">
          <p15:clr>
            <a:srgbClr val="9AA0A6"/>
          </p15:clr>
        </p15:guide>
        <p15:guide id="9" orient="horz" pos="1883">
          <p15:clr>
            <a:srgbClr val="9AA0A6"/>
          </p15:clr>
        </p15:guide>
        <p15:guide id="10" orient="horz" pos="792">
          <p15:clr>
            <a:srgbClr val="9AA0A6"/>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acher Resources">
  <p:cSld name="CUSTOM_1">
    <p:bg>
      <p:bgPr>
        <a:solidFill>
          <a:srgbClr val="F3F3F3"/>
        </a:solidFill>
        <a:effectLst/>
      </p:bgPr>
    </p:bg>
    <p:spTree>
      <p:nvGrpSpPr>
        <p:cNvPr id="1" name="Shape 49"/>
        <p:cNvGrpSpPr/>
        <p:nvPr/>
      </p:nvGrpSpPr>
      <p:grpSpPr>
        <a:xfrm>
          <a:off x="0" y="0"/>
          <a:ext cx="0" cy="0"/>
          <a:chOff x="0" y="0"/>
          <a:chExt cx="0" cy="0"/>
        </a:xfrm>
      </p:grpSpPr>
      <p:sp>
        <p:nvSpPr>
          <p:cNvPr id="50" name="Google Shape;50;p11"/>
          <p:cNvSpPr txBox="1"/>
          <p:nvPr/>
        </p:nvSpPr>
        <p:spPr>
          <a:xfrm>
            <a:off x="530346" y="452705"/>
            <a:ext cx="8229600" cy="5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Teacher Resources</a:t>
            </a:r>
            <a:endParaRPr sz="3000" b="1">
              <a:latin typeface="Helvetica Neue"/>
              <a:ea typeface="Helvetica Neue"/>
              <a:cs typeface="Helvetica Neue"/>
              <a:sym typeface="Helvetica Neue"/>
            </a:endParaRPr>
          </a:p>
        </p:txBody>
      </p:sp>
      <p:sp>
        <p:nvSpPr>
          <p:cNvPr id="51" name="Google Shape;51;p11"/>
          <p:cNvSpPr txBox="1">
            <a:spLocks noGrp="1"/>
          </p:cNvSpPr>
          <p:nvPr>
            <p:ph type="subTitle" idx="1"/>
          </p:nvPr>
        </p:nvSpPr>
        <p:spPr>
          <a:xfrm>
            <a:off x="530350" y="1343500"/>
            <a:ext cx="8074200" cy="3283500"/>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Font typeface="Helvetica Neue"/>
              <a:buNone/>
              <a:defRPr>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52" name="Google Shape;52;p11"/>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53" name="Google Shape;53;p11"/>
          <p:cNvSpPr/>
          <p:nvPr/>
        </p:nvSpPr>
        <p:spPr>
          <a:xfrm>
            <a:off x="6303525" y="85620"/>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
        <p:nvSpPr>
          <p:cNvPr id="54" name="Google Shape;54;p11"/>
          <p:cNvSpPr/>
          <p:nvPr/>
        </p:nvSpPr>
        <p:spPr>
          <a:xfrm>
            <a:off x="6303525" y="4801345"/>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334">
          <p15:clr>
            <a:srgbClr val="FA7B17"/>
          </p15:clr>
        </p15:guide>
        <p15:guide id="2" pos="5420">
          <p15:clr>
            <a:srgbClr val="FA7B17"/>
          </p15:clr>
        </p15:guide>
        <p15:guide id="3" pos="144">
          <p15:clr>
            <a:srgbClr val="FA7B17"/>
          </p15:clr>
        </p15:guide>
        <p15:guide id="4" pos="5616">
          <p15:clr>
            <a:srgbClr val="FA7B17"/>
          </p15:clr>
        </p15:guide>
        <p15:guide id="5" pos="2880">
          <p15:clr>
            <a:srgbClr val="FA7B17"/>
          </p15:clr>
        </p15:guide>
        <p15:guide id="6" orient="horz" pos="648">
          <p15:clr>
            <a:srgbClr val="FA7B17"/>
          </p15:clr>
        </p15:guide>
        <p15:guide id="7" orient="horz" pos="2915">
          <p15:clr>
            <a:srgbClr val="FA7B17"/>
          </p15:clr>
        </p15:guide>
        <p15:guide id="8" orient="horz" pos="3162">
          <p15:clr>
            <a:srgbClr val="FA7B17"/>
          </p15:clr>
        </p15:guide>
        <p15:guide id="9" orient="horz" pos="1880">
          <p15:clr>
            <a:srgbClr val="FA7B17"/>
          </p15:clr>
        </p15:guide>
        <p15:guide id="10" orient="horz" pos="846">
          <p15:clr>
            <a:srgbClr val="FA7B17"/>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None/>
              <a:defRPr sz="3600" b="1">
                <a:solidFill>
                  <a:schemeClr val="dk1"/>
                </a:solidFill>
              </a:defRPr>
            </a:lvl1pPr>
            <a:lvl2pPr lvl="1">
              <a:spcBef>
                <a:spcPts val="0"/>
              </a:spcBef>
              <a:spcAft>
                <a:spcPts val="0"/>
              </a:spcAft>
              <a:buClr>
                <a:schemeClr val="dk1"/>
              </a:buClr>
              <a:buSzPts val="3600"/>
              <a:buNone/>
              <a:defRPr sz="3600" b="1">
                <a:solidFill>
                  <a:schemeClr val="dk1"/>
                </a:solidFill>
              </a:defRPr>
            </a:lvl2pPr>
            <a:lvl3pPr lvl="2">
              <a:spcBef>
                <a:spcPts val="0"/>
              </a:spcBef>
              <a:spcAft>
                <a:spcPts val="0"/>
              </a:spcAft>
              <a:buClr>
                <a:schemeClr val="dk1"/>
              </a:buClr>
              <a:buSzPts val="3600"/>
              <a:buNone/>
              <a:defRPr sz="3600" b="1">
                <a:solidFill>
                  <a:schemeClr val="dk1"/>
                </a:solidFill>
              </a:defRPr>
            </a:lvl3pPr>
            <a:lvl4pPr lvl="3">
              <a:spcBef>
                <a:spcPts val="0"/>
              </a:spcBef>
              <a:spcAft>
                <a:spcPts val="0"/>
              </a:spcAft>
              <a:buClr>
                <a:schemeClr val="dk1"/>
              </a:buClr>
              <a:buSzPts val="3600"/>
              <a:buNone/>
              <a:defRPr sz="3600" b="1">
                <a:solidFill>
                  <a:schemeClr val="dk1"/>
                </a:solidFill>
              </a:defRPr>
            </a:lvl4pPr>
            <a:lvl5pPr lvl="4">
              <a:spcBef>
                <a:spcPts val="0"/>
              </a:spcBef>
              <a:spcAft>
                <a:spcPts val="0"/>
              </a:spcAft>
              <a:buClr>
                <a:schemeClr val="dk1"/>
              </a:buClr>
              <a:buSzPts val="3600"/>
              <a:buNone/>
              <a:defRPr sz="3600" b="1">
                <a:solidFill>
                  <a:schemeClr val="dk1"/>
                </a:solidFill>
              </a:defRPr>
            </a:lvl5pPr>
            <a:lvl6pPr lvl="5">
              <a:spcBef>
                <a:spcPts val="0"/>
              </a:spcBef>
              <a:spcAft>
                <a:spcPts val="0"/>
              </a:spcAft>
              <a:buClr>
                <a:schemeClr val="dk1"/>
              </a:buClr>
              <a:buSzPts val="3600"/>
              <a:buNone/>
              <a:defRPr sz="3600" b="1">
                <a:solidFill>
                  <a:schemeClr val="dk1"/>
                </a:solidFill>
              </a:defRPr>
            </a:lvl6pPr>
            <a:lvl7pPr lvl="6">
              <a:spcBef>
                <a:spcPts val="0"/>
              </a:spcBef>
              <a:spcAft>
                <a:spcPts val="0"/>
              </a:spcAft>
              <a:buClr>
                <a:schemeClr val="dk1"/>
              </a:buClr>
              <a:buSzPts val="3600"/>
              <a:buNone/>
              <a:defRPr sz="3600" b="1">
                <a:solidFill>
                  <a:schemeClr val="dk1"/>
                </a:solidFill>
              </a:defRPr>
            </a:lvl7pPr>
            <a:lvl8pPr lvl="7">
              <a:spcBef>
                <a:spcPts val="0"/>
              </a:spcBef>
              <a:spcAft>
                <a:spcPts val="0"/>
              </a:spcAft>
              <a:buClr>
                <a:schemeClr val="dk1"/>
              </a:buClr>
              <a:buSzPts val="3600"/>
              <a:buNone/>
              <a:defRPr sz="3600" b="1">
                <a:solidFill>
                  <a:schemeClr val="dk1"/>
                </a:solidFill>
              </a:defRPr>
            </a:lvl8pPr>
            <a:lvl9pPr lvl="8">
              <a:spcBef>
                <a:spcPts val="0"/>
              </a:spcBef>
              <a:spcAft>
                <a:spcPts val="0"/>
              </a:spcAft>
              <a:buClr>
                <a:schemeClr val="dk1"/>
              </a:buClr>
              <a:buSzPts val="3600"/>
              <a:buNone/>
              <a:defRPr sz="3600" b="1">
                <a:solidFill>
                  <a:schemeClr val="dk1"/>
                </a:solidFill>
              </a:defRPr>
            </a:lvl9pPr>
          </a:lstStyle>
          <a:p>
            <a:endParaRPr/>
          </a:p>
        </p:txBody>
      </p:sp>
      <p:sp>
        <p:nvSpPr>
          <p:cNvPr id="7" name="Google Shape;7;p1"/>
          <p:cNvSpPr txBox="1">
            <a:spLocks noGrp="1"/>
          </p:cNvSpPr>
          <p:nvPr>
            <p:ph type="body" idx="1"/>
          </p:nvPr>
        </p:nvSpPr>
        <p:spPr>
          <a:xfrm>
            <a:off x="457200" y="1200150"/>
            <a:ext cx="8229600" cy="3725681"/>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Char char="●"/>
              <a:defRPr sz="3000">
                <a:solidFill>
                  <a:schemeClr val="dk1"/>
                </a:solidFill>
              </a:defRPr>
            </a:lvl1pPr>
            <a:lvl2pPr marL="914400" lvl="1" indent="-381000">
              <a:spcBef>
                <a:spcPts val="0"/>
              </a:spcBef>
              <a:spcAft>
                <a:spcPts val="0"/>
              </a:spcAft>
              <a:buClr>
                <a:schemeClr val="dk1"/>
              </a:buClr>
              <a:buSzPts val="2400"/>
              <a:buChar char="○"/>
              <a:defRPr sz="2400">
                <a:solidFill>
                  <a:schemeClr val="dk1"/>
                </a:solidFill>
              </a:defRPr>
            </a:lvl2pPr>
            <a:lvl3pPr marL="1371600" lvl="2" indent="-381000">
              <a:spcBef>
                <a:spcPts val="0"/>
              </a:spcBef>
              <a:spcAft>
                <a:spcPts val="0"/>
              </a:spcAft>
              <a:buClr>
                <a:schemeClr val="dk1"/>
              </a:buClr>
              <a:buSzPts val="2400"/>
              <a:buChar char="■"/>
              <a:defRPr sz="24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8" name="Google Shape;8;p1"/>
          <p:cNvSpPr txBox="1">
            <a:spLocks noGrp="1"/>
          </p:cNvSpPr>
          <p:nvPr>
            <p:ph type="sldNum" idx="12"/>
          </p:nvPr>
        </p:nvSpPr>
        <p:spPr>
          <a:xfrm>
            <a:off x="8556791" y="4749851"/>
            <a:ext cx="548700" cy="393525"/>
          </a:xfrm>
          <a:prstGeom prst="rect">
            <a:avLst/>
          </a:prstGeom>
          <a:noFill/>
          <a:ln>
            <a:noFill/>
          </a:ln>
        </p:spPr>
        <p:txBody>
          <a:bodyPr spcFirstLastPara="1" wrap="square" lIns="91425" tIns="91425" rIns="91425" bIns="91425" anchor="ctr"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32" name="Google Shape;3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ichaeloppong.github.io/treasurehunt/"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2.jpg"/><Relationship Id="rId4" Type="http://schemas.openxmlformats.org/officeDocument/2006/relationships/hyperlink" Target="http://www.youtube.com/watch?v=ipvJHuKa-Ic"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hyperlink" Target="https://popcode.org/?snapshot=092a95a1-b50a-4a05-bd34-328b0244af8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hyperlink" Target="https://popcode.org/?snapshot=122d02d1-16d2-4b40-9c7c-b597235f6da8"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42.gif"/></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https://popcode.org/?snapshot=a9b7c508-a56c-470d-9c08-08a210ee5f75" TargetMode="External"/><Relationship Id="rId7" Type="http://schemas.openxmlformats.org/officeDocument/2006/relationships/hyperlink" Target="http://www.youtube.com/watch?v=_wdgjWqSjzs" TargetMode="External"/><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44.png"/><Relationship Id="rId5" Type="http://schemas.openxmlformats.org/officeDocument/2006/relationships/hyperlink" Target="https://popcode.org/?snapshot=5371b4c0-71e8-4903-be9f-b09992579ca9" TargetMode="External"/><Relationship Id="rId4" Type="http://schemas.openxmlformats.org/officeDocument/2006/relationships/hyperlink" Target="https://popcode.org/?snapshot=aa9ba418-cb3e-4fcc-b535-88818af8ba28" TargetMode="External"/><Relationship Id="rId9" Type="http://schemas.openxmlformats.org/officeDocument/2006/relationships/hyperlink" Target="https://popcode.org/?snapshot=ad5654ee-554b-4e3b-8dbf-586a8fb6a96a"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s://michaeloppong.github.io/Disappearing-Snapchat-Ghost/" TargetMode="External"/><Relationship Id="rId2" Type="http://schemas.openxmlformats.org/officeDocument/2006/relationships/hyperlink" Target="https://michaeloppong.github.io/treasurehunt/" TargetMode="Externa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ipvJHuKa-Ic"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hyperlink" Target="https://popcode.org/?snapshot=7745d415-8a21-4fc5-8d83-a43062941a3f" TargetMode="Externa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https://michaeloppong.github.io/052-Drake-Animated-jQuery-Actions/"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pRPbl9GQOkM" TargetMode="External"/><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hyperlink" Target="https://popcode.org/?snapshot=1b2a4ec0-5eb1-4c89-8227-74c08797fa92" TargetMode="External"/><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49.gif"/></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popcode.org/?snapshot=cc72b480-da29-411d-bbf5-1889b9fe04d6" TargetMode="External"/><Relationship Id="rId3" Type="http://schemas.openxmlformats.org/officeDocument/2006/relationships/hyperlink" Target="https://popcode.org/?snapshot=6677cd40-e8e6-4706-a0cb-3336dd6e3d60" TargetMode="External"/><Relationship Id="rId7"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hyperlink" Target="http://www.youtube.com/watch?v=_wdgjWqSjzs" TargetMode="External"/><Relationship Id="rId5" Type="http://schemas.openxmlformats.org/officeDocument/2006/relationships/hyperlink" Target="https://popcode.org/?snapshot=95f759c9-156b-4808-8291-a2e11af8274a" TargetMode="External"/><Relationship Id="rId4" Type="http://schemas.openxmlformats.org/officeDocument/2006/relationships/hyperlink" Target="https://popcode.org/?snapshot=731350c9-23f4-47b9-898e-08ecb52cf38b"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ipvJHuKa-Ic"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32.jpg"/></Relationships>
</file>

<file path=ppt/slides/_rels/slide44.xml.rels><?xml version="1.0" encoding="UTF-8" standalone="yes"?>
<Relationships xmlns="http://schemas.openxmlformats.org/package/2006/relationships"><Relationship Id="rId3" Type="http://schemas.openxmlformats.org/officeDocument/2006/relationships/hyperlink" Target="https://popcode.org/?snapshot=a2fe948f-f330-435a-8057-57e71198c272"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32.jpg"/><Relationship Id="rId4" Type="http://schemas.openxmlformats.org/officeDocument/2006/relationships/hyperlink" Target="http://www.youtube.com/watch?v=ipvJHuKa-Ic"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popcode.org/?snapshot=c8ceb0d5-b42d-43ec-8a0d-d05d5f90f86b"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2.gif"/><Relationship Id="rId4" Type="http://schemas.openxmlformats.org/officeDocument/2006/relationships/hyperlink" Target="https://popcode.org/?snapshot=176fc2db-e41a-4dbc-adac-5a40208ff577"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hyperlink" Target="https://popcode.org/?snapshot=fa3e97d6-fcce-48e4-8564-418d86b5a949"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3.gif"/></Relationships>
</file>

<file path=ppt/slides/_rels/slide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popcode.org/?snapshot=d93ba41d-70d9-4c5f-a29e-ff5315bc00db" TargetMode="External"/><Relationship Id="rId2" Type="http://schemas.openxmlformats.org/officeDocument/2006/relationships/notesSlide" Target="../notesSlides/notesSlide54.xml"/><Relationship Id="rId1" Type="http://schemas.openxmlformats.org/officeDocument/2006/relationships/slideLayout" Target="../slideLayouts/slideLayout21.xml"/><Relationship Id="rId5" Type="http://schemas.openxmlformats.org/officeDocument/2006/relationships/hyperlink" Target="https://popcode.org/?snapshot=7d53f909-66a3-4441-8340-31d389326306" TargetMode="Externa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https://popcode.org/?snapshot=6f4dd1f1-9d62-43da-a81f-57fa3ebf0623" TargetMode="External"/><Relationship Id="rId7" Type="http://schemas.openxmlformats.org/officeDocument/2006/relationships/hyperlink" Target="http://www.youtube.com/watch?v=_wdgjWqSjzs" TargetMode="External"/><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hyperlink" Target="https://popcode.org/?snapshot=d04583e4-555e-4084-a15d-a64d70adaac4" TargetMode="External"/><Relationship Id="rId5" Type="http://schemas.openxmlformats.org/officeDocument/2006/relationships/hyperlink" Target="https://popcode.org/?snapshot=2845512f-deda-4603-8dd1-1a5b8cd26799" TargetMode="External"/><Relationship Id="rId4" Type="http://schemas.openxmlformats.org/officeDocument/2006/relationships/hyperlink" Target="https://popcode.org/?snapshot=40dc8a59-2646-43c0-ae1a-d4a7e72d8b1e"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ipvJHuKa-Ic"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32.jpg"/></Relationships>
</file>

<file path=ppt/slides/_rels/slide59.xml.rels><?xml version="1.0" encoding="UTF-8" standalone="yes"?>
<Relationships xmlns="http://schemas.openxmlformats.org/package/2006/relationships"><Relationship Id="rId3" Type="http://schemas.openxmlformats.org/officeDocument/2006/relationships/hyperlink" Target="https://popcode.org/?snapshot=e5de8cff-a778-40cc-b46c-9e390e2647f1"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32.jpg"/><Relationship Id="rId4" Type="http://schemas.openxmlformats.org/officeDocument/2006/relationships/hyperlink" Target="http://www.youtube.com/watch?v=ipvJHuKa-I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hyperlink" Target="http://www.adidas.com/us/women-shoes"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hyperlink" Target="https://popcode.org/?snapshot=fec76066-561b-4eb5-878d-7c788a51a4c4" TargetMode="External"/><Relationship Id="rId2" Type="http://schemas.openxmlformats.org/officeDocument/2006/relationships/notesSlide" Target="../notesSlides/notesSlide74.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8" Type="http://schemas.openxmlformats.org/officeDocument/2006/relationships/hyperlink" Target="https://popcode.org/?snapshot=1674f9a0-9b6d-4c66-9da6-44276107429e" TargetMode="External"/><Relationship Id="rId3" Type="http://schemas.openxmlformats.org/officeDocument/2006/relationships/image" Target="../media/image58.png"/><Relationship Id="rId7" Type="http://schemas.openxmlformats.org/officeDocument/2006/relationships/hyperlink" Target="https://popcode.org/?snapshot=1ca4e835-8682-480b-9e55-f73a3c151db4" TargetMode="External"/><Relationship Id="rId2" Type="http://schemas.openxmlformats.org/officeDocument/2006/relationships/notesSlide" Target="../notesSlides/notesSlide75.xml"/><Relationship Id="rId1" Type="http://schemas.openxmlformats.org/officeDocument/2006/relationships/slideLayout" Target="../slideLayouts/slideLayout22.xml"/><Relationship Id="rId6" Type="http://schemas.openxmlformats.org/officeDocument/2006/relationships/hyperlink" Target="https://popcode.org/?snapshot=2212b3f5-5810-4150-8d3b-2f1df22abf3e" TargetMode="External"/><Relationship Id="rId5" Type="http://schemas.openxmlformats.org/officeDocument/2006/relationships/image" Target="../media/image45.jpg"/><Relationship Id="rId4" Type="http://schemas.openxmlformats.org/officeDocument/2006/relationships/hyperlink" Target="http://www.youtube.com/watch?v=_wdgjWqSjzs"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hyperlink" Target="https://www.w3school.com.cn/jquery/index.asp" TargetMode="Externa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michaeloppong.github.io/Page-Title-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4"/>
          <p:cNvSpPr txBox="1">
            <a:spLocks noGrp="1"/>
          </p:cNvSpPr>
          <p:nvPr>
            <p:ph type="ctrTitle"/>
          </p:nvPr>
        </p:nvSpPr>
        <p:spPr>
          <a:xfrm>
            <a:off x="3259800" y="1546650"/>
            <a:ext cx="5331000" cy="3080100"/>
          </a:xfrm>
          <a:prstGeom prst="rect">
            <a:avLst/>
          </a:prstGeom>
        </p:spPr>
        <p:txBody>
          <a:bodyPr spcFirstLastPara="1" wrap="square" lIns="91425" tIns="91425" rIns="91425" bIns="91425" anchor="t" anchorCtr="0">
            <a:noAutofit/>
          </a:bodyPr>
          <a:lstStyle/>
          <a:p>
            <a:pPr marL="0" lvl="0" indent="0" algn="l" rtl="0">
              <a:lnSpc>
                <a:spcPct val="93000"/>
              </a:lnSpc>
              <a:spcBef>
                <a:spcPts val="1400"/>
              </a:spcBef>
              <a:spcAft>
                <a:spcPts val="0"/>
              </a:spcAft>
              <a:buNone/>
            </a:pPr>
            <a:r>
              <a:rPr lang="en" sz="2000" dirty="0"/>
              <a:t>Check out </a:t>
            </a:r>
            <a:r>
              <a:rPr lang="en" sz="2000" u="sng" dirty="0">
                <a:solidFill>
                  <a:srgbClr val="1155CC"/>
                </a:solidFill>
                <a:hlinkClick r:id="rId3"/>
              </a:rPr>
              <a:t>this project</a:t>
            </a:r>
            <a:r>
              <a:rPr lang="en" sz="2000" dirty="0"/>
              <a:t>:</a:t>
            </a:r>
            <a:r>
              <a:rPr lang="zh-CN" altLang="en-US" sz="2000" dirty="0"/>
              <a:t> （藏猫猫）</a:t>
            </a:r>
            <a:endParaRPr sz="2000" dirty="0"/>
          </a:p>
          <a:p>
            <a:pPr marL="457200" lvl="0" indent="-342900" algn="l" rtl="0">
              <a:spcBef>
                <a:spcPts val="1000"/>
              </a:spcBef>
              <a:spcAft>
                <a:spcPts val="0"/>
              </a:spcAft>
              <a:buClr>
                <a:schemeClr val="dk1"/>
              </a:buClr>
              <a:buSzPts val="1800"/>
              <a:buFont typeface="Helvetica Neue"/>
              <a:buChar char="➔"/>
            </a:pPr>
            <a:r>
              <a:rPr lang="en" sz="1800" dirty="0"/>
              <a:t>What aspects of the project do you know how to create today?</a:t>
            </a:r>
            <a:endParaRPr sz="1800" dirty="0"/>
          </a:p>
          <a:p>
            <a:pPr marL="457200" lvl="0" indent="-342900" algn="l" rtl="0">
              <a:spcBef>
                <a:spcPts val="1000"/>
              </a:spcBef>
              <a:spcAft>
                <a:spcPts val="0"/>
              </a:spcAft>
              <a:buClr>
                <a:schemeClr val="dk1"/>
              </a:buClr>
              <a:buSzPts val="1800"/>
              <a:buFont typeface="Helvetica Neue"/>
              <a:buChar char="➔"/>
            </a:pPr>
            <a:r>
              <a:rPr lang="en" sz="1800" dirty="0"/>
              <a:t>What parts of this project are you not confident in creating today?</a:t>
            </a:r>
            <a:endParaRPr sz="1800" dirty="0"/>
          </a:p>
          <a:p>
            <a:pPr marL="457200" lvl="0" indent="-342900" algn="l" rtl="0">
              <a:spcBef>
                <a:spcPts val="1000"/>
              </a:spcBef>
              <a:spcAft>
                <a:spcPts val="0"/>
              </a:spcAft>
              <a:buClr>
                <a:schemeClr val="dk1"/>
              </a:buClr>
              <a:buSzPts val="1800"/>
              <a:buFont typeface="Helvetica Neue"/>
              <a:buChar char="➔"/>
            </a:pPr>
            <a:r>
              <a:rPr lang="en" sz="1800" dirty="0"/>
              <a:t>How would you change this project to make it better or your own?</a:t>
            </a:r>
            <a:endParaRPr sz="1800" dirty="0"/>
          </a:p>
          <a:p>
            <a:pPr marL="0" lvl="0" indent="0" algn="l" rtl="0">
              <a:lnSpc>
                <a:spcPct val="93000"/>
              </a:lnSpc>
              <a:spcBef>
                <a:spcPts val="0"/>
              </a:spcBef>
              <a:spcAft>
                <a:spcPts val="0"/>
              </a:spcAft>
              <a:buNone/>
            </a:pPr>
            <a:endParaRPr sz="1800" dirty="0">
              <a:solidFill>
                <a:srgbClr val="000000"/>
              </a:solidFill>
            </a:endParaRPr>
          </a:p>
          <a:p>
            <a:pPr marL="0" lvl="0" indent="0" algn="l" rtl="0">
              <a:lnSpc>
                <a:spcPct val="93000"/>
              </a:lnSpc>
              <a:spcBef>
                <a:spcPts val="0"/>
              </a:spcBef>
              <a:spcAft>
                <a:spcPts val="0"/>
              </a:spcAft>
              <a:buNone/>
            </a:pPr>
            <a:endParaRPr sz="1800" dirty="0">
              <a:solidFill>
                <a:srgbClr val="000000"/>
              </a:solidFill>
            </a:endParaRPr>
          </a:p>
          <a:p>
            <a:pPr marL="0" lvl="0" indent="0" algn="l" rtl="0">
              <a:lnSpc>
                <a:spcPct val="93000"/>
              </a:lnSpc>
              <a:spcBef>
                <a:spcPts val="0"/>
              </a:spcBef>
              <a:spcAft>
                <a:spcPts val="0"/>
              </a:spcAft>
              <a:buNone/>
            </a:pPr>
            <a:endParaRPr sz="1800" dirty="0">
              <a:solidFill>
                <a:srgbClr val="000000"/>
              </a:solidFill>
            </a:endParaRPr>
          </a:p>
          <a:p>
            <a:pPr marL="0" lvl="0" indent="0" algn="l" rtl="0">
              <a:lnSpc>
                <a:spcPct val="93000"/>
              </a:lnSpc>
              <a:spcBef>
                <a:spcPts val="1400"/>
              </a:spcBef>
              <a:spcAft>
                <a:spcPts val="0"/>
              </a:spcAft>
              <a:buNone/>
            </a:pPr>
            <a:endParaRPr sz="1800" dirty="0">
              <a:solidFill>
                <a:srgbClr val="000000"/>
              </a:solidFill>
            </a:endParaRPr>
          </a:p>
          <a:p>
            <a:pPr marL="0" lvl="0" indent="0" algn="l" rtl="0">
              <a:lnSpc>
                <a:spcPct val="93000"/>
              </a:lnSpc>
              <a:spcBef>
                <a:spcPts val="0"/>
              </a:spcBef>
              <a:spcAft>
                <a:spcPts val="0"/>
              </a:spcAft>
              <a:buNone/>
            </a:pPr>
            <a:endParaRPr sz="1800" dirty="0"/>
          </a:p>
        </p:txBody>
      </p:sp>
      <p:pic>
        <p:nvPicPr>
          <p:cNvPr id="532" name="Google Shape;532;p74" title="3 Minute Timer">
            <a:hlinkClick r:id="rId4"/>
          </p:cNvPr>
          <p:cNvPicPr preferRelativeResize="0"/>
          <p:nvPr/>
        </p:nvPicPr>
        <p:blipFill>
          <a:blip r:embed="rId5">
            <a:alphaModFix/>
          </a:blip>
          <a:stretch>
            <a:fillRect/>
          </a:stretch>
        </p:blipFill>
        <p:spPr>
          <a:xfrm>
            <a:off x="254862" y="2434780"/>
            <a:ext cx="2233468" cy="1675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5"/>
        <p:cNvGrpSpPr/>
        <p:nvPr/>
      </p:nvGrpSpPr>
      <p:grpSpPr>
        <a:xfrm>
          <a:off x="0" y="0"/>
          <a:ext cx="0" cy="0"/>
          <a:chOff x="0" y="0"/>
          <a:chExt cx="0" cy="0"/>
        </a:xfrm>
      </p:grpSpPr>
      <p:sp>
        <p:nvSpPr>
          <p:cNvPr id="596" name="Google Shape;596;p8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jQuery in Action</a:t>
            </a:r>
            <a:endParaRPr/>
          </a:p>
        </p:txBody>
      </p:sp>
      <p:sp>
        <p:nvSpPr>
          <p:cNvPr id="597" name="Google Shape;597;p83"/>
          <p:cNvSpPr txBox="1">
            <a:spLocks noGrp="1"/>
          </p:cNvSpPr>
          <p:nvPr>
            <p:ph type="body" idx="1"/>
          </p:nvPr>
        </p:nvSpPr>
        <p:spPr>
          <a:xfrm>
            <a:off x="627850" y="2944500"/>
            <a:ext cx="3562500" cy="14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Helvetica Neue"/>
                <a:ea typeface="Helvetica Neue"/>
                <a:cs typeface="Helvetica Neue"/>
                <a:sym typeface="Helvetica Neue"/>
              </a:rPr>
              <a:t>Plain English</a:t>
            </a:r>
            <a:endParaRPr sz="2000" dirty="0">
              <a:latin typeface="Helvetica Neue"/>
              <a:ea typeface="Helvetica Neue"/>
              <a:cs typeface="Helvetica Neue"/>
              <a:sym typeface="Helvetica Neue"/>
            </a:endParaRPr>
          </a:p>
          <a:p>
            <a:pPr marL="0" lvl="0" indent="0" algn="l" rtl="0">
              <a:spcBef>
                <a:spcPts val="1000"/>
              </a:spcBef>
              <a:spcAft>
                <a:spcPts val="0"/>
              </a:spcAft>
              <a:buNone/>
            </a:pPr>
            <a:r>
              <a:rPr lang="en" sz="1600" dirty="0">
                <a:latin typeface="Helvetica Neue"/>
                <a:ea typeface="Helvetica Neue"/>
                <a:cs typeface="Helvetica Neue"/>
                <a:sym typeface="Helvetica Neue"/>
              </a:rPr>
              <a:t>When a button </a:t>
            </a:r>
            <a:r>
              <a:rPr lang="zh-CN" altLang="en-US" sz="1600" dirty="0">
                <a:latin typeface="Helvetica Neue"/>
                <a:ea typeface="Helvetica Neue"/>
                <a:cs typeface="Helvetica Neue"/>
                <a:sym typeface="Helvetica Neue"/>
              </a:rPr>
              <a:t>（</a:t>
            </a:r>
            <a:r>
              <a:rPr lang="zh-CN" altLang="en" sz="1600" dirty="0">
                <a:latin typeface="Helvetica Neue"/>
                <a:ea typeface="Helvetica Neue"/>
                <a:cs typeface="Helvetica Neue"/>
                <a:sym typeface="Helvetica Neue"/>
              </a:rPr>
              <a:t>按钮</a:t>
            </a:r>
            <a:r>
              <a:rPr lang="zh-CN" altLang="en-US" sz="1600" dirty="0">
                <a:latin typeface="Helvetica Neue"/>
                <a:ea typeface="Helvetica Neue"/>
                <a:cs typeface="Helvetica Neue"/>
                <a:sym typeface="Helvetica Neue"/>
              </a:rPr>
              <a:t>）</a:t>
            </a:r>
            <a:r>
              <a:rPr lang="en" sz="1600" dirty="0">
                <a:latin typeface="Helvetica Neue"/>
                <a:ea typeface="Helvetica Neue"/>
                <a:cs typeface="Helvetica Neue"/>
                <a:sym typeface="Helvetica Neue"/>
              </a:rPr>
              <a:t>element is clicked</a:t>
            </a:r>
            <a:r>
              <a:rPr lang="zh-CN" altLang="en-US" sz="1600" dirty="0">
                <a:latin typeface="Helvetica Neue"/>
                <a:ea typeface="Helvetica Neue"/>
                <a:cs typeface="Helvetica Neue"/>
                <a:sym typeface="Helvetica Neue"/>
              </a:rPr>
              <a:t>（点击）</a:t>
            </a:r>
            <a:r>
              <a:rPr lang="en" sz="1600" dirty="0">
                <a:latin typeface="Helvetica Neue"/>
                <a:ea typeface="Helvetica Neue"/>
                <a:cs typeface="Helvetica Neue"/>
                <a:sym typeface="Helvetica Neue"/>
              </a:rPr>
              <a:t>, hide </a:t>
            </a:r>
            <a:r>
              <a:rPr lang="zh-CN" altLang="en-US" sz="1600" dirty="0">
                <a:latin typeface="Helvetica Neue"/>
                <a:ea typeface="Helvetica Neue"/>
                <a:cs typeface="Helvetica Neue"/>
                <a:sym typeface="Helvetica Neue"/>
              </a:rPr>
              <a:t>（隐藏）</a:t>
            </a:r>
            <a:r>
              <a:rPr lang="en" sz="1600" dirty="0">
                <a:latin typeface="Helvetica Neue"/>
                <a:ea typeface="Helvetica Neue"/>
                <a:cs typeface="Helvetica Neue"/>
                <a:sym typeface="Helvetica Neue"/>
              </a:rPr>
              <a:t>the </a:t>
            </a:r>
            <a:r>
              <a:rPr lang="en" sz="1600" dirty="0" err="1">
                <a:latin typeface="Helvetica Neue"/>
                <a:ea typeface="Helvetica Neue"/>
                <a:cs typeface="Helvetica Neue"/>
                <a:sym typeface="Helvetica Neue"/>
              </a:rPr>
              <a:t>img</a:t>
            </a:r>
            <a:r>
              <a:rPr lang="en" sz="1600" dirty="0">
                <a:latin typeface="Helvetica Neue"/>
                <a:ea typeface="Helvetica Neue"/>
                <a:cs typeface="Helvetica Neue"/>
                <a:sym typeface="Helvetica Neue"/>
              </a:rPr>
              <a:t> </a:t>
            </a:r>
            <a:r>
              <a:rPr lang="zh-CN" altLang="en-US" sz="1600" dirty="0">
                <a:latin typeface="Helvetica Neue"/>
                <a:ea typeface="Helvetica Neue"/>
                <a:cs typeface="Helvetica Neue"/>
                <a:sym typeface="Helvetica Neue"/>
              </a:rPr>
              <a:t>（图像）</a:t>
            </a:r>
            <a:r>
              <a:rPr lang="en" sz="1600" dirty="0">
                <a:latin typeface="Helvetica Neue"/>
                <a:ea typeface="Helvetica Neue"/>
                <a:cs typeface="Helvetica Neue"/>
                <a:sym typeface="Helvetica Neue"/>
              </a:rPr>
              <a:t>elements.</a:t>
            </a:r>
            <a:endParaRPr sz="2400" dirty="0">
              <a:latin typeface="Helvetica Neue"/>
              <a:ea typeface="Helvetica Neue"/>
              <a:cs typeface="Helvetica Neue"/>
              <a:sym typeface="Helvetica Neue"/>
            </a:endParaRPr>
          </a:p>
        </p:txBody>
      </p:sp>
      <p:sp>
        <p:nvSpPr>
          <p:cNvPr id="598" name="Google Shape;598;p83"/>
          <p:cNvSpPr txBox="1">
            <a:spLocks noGrp="1"/>
          </p:cNvSpPr>
          <p:nvPr>
            <p:ph type="body" idx="1"/>
          </p:nvPr>
        </p:nvSpPr>
        <p:spPr>
          <a:xfrm>
            <a:off x="2552399" y="1361075"/>
            <a:ext cx="4422141"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solidFill>
                  <a:schemeClr val="dk1"/>
                </a:solidFill>
                <a:latin typeface="Consolas"/>
                <a:ea typeface="Consolas"/>
                <a:cs typeface="Consolas"/>
                <a:sym typeface="Consolas"/>
              </a:rPr>
              <a:t>&lt;button&gt;Hide&lt;/button&gt;</a:t>
            </a:r>
            <a:endParaRPr sz="24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2400">
                <a:solidFill>
                  <a:schemeClr val="dk1"/>
                </a:solidFill>
                <a:latin typeface="Consolas"/>
                <a:ea typeface="Consolas"/>
                <a:cs typeface="Consolas"/>
                <a:sym typeface="Consolas"/>
              </a:rPr>
              <a:t>&lt;img src="giraffe.jpg"&gt;</a:t>
            </a:r>
            <a:endParaRPr sz="2400">
              <a:solidFill>
                <a:schemeClr val="dk1"/>
              </a:solidFill>
              <a:latin typeface="Consolas"/>
              <a:ea typeface="Consolas"/>
              <a:cs typeface="Consolas"/>
              <a:sym typeface="Consolas"/>
            </a:endParaRPr>
          </a:p>
        </p:txBody>
      </p:sp>
      <p:sp>
        <p:nvSpPr>
          <p:cNvPr id="599" name="Google Shape;599;p83"/>
          <p:cNvSpPr txBox="1">
            <a:spLocks noGrp="1"/>
          </p:cNvSpPr>
          <p:nvPr>
            <p:ph type="body" idx="1"/>
          </p:nvPr>
        </p:nvSpPr>
        <p:spPr>
          <a:xfrm>
            <a:off x="4572000" y="3384600"/>
            <a:ext cx="4039200"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latin typeface="Consolas"/>
                <a:ea typeface="Consolas"/>
                <a:cs typeface="Consolas"/>
                <a:sym typeface="Consolas"/>
              </a:rPr>
              <a:t>$("button").click(function() {</a:t>
            </a:r>
            <a:endParaRPr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latin typeface="Consolas"/>
                <a:ea typeface="Consolas"/>
                <a:cs typeface="Consolas"/>
                <a:sym typeface="Consolas"/>
              </a:rPr>
              <a:t>   $("</a:t>
            </a:r>
            <a:r>
              <a:rPr lang="en" dirty="0" err="1">
                <a:solidFill>
                  <a:schemeClr val="dk1"/>
                </a:solidFill>
                <a:latin typeface="Consolas"/>
                <a:ea typeface="Consolas"/>
                <a:cs typeface="Consolas"/>
                <a:sym typeface="Consolas"/>
              </a:rPr>
              <a:t>img</a:t>
            </a:r>
            <a:r>
              <a:rPr lang="en" dirty="0">
                <a:solidFill>
                  <a:schemeClr val="dk1"/>
                </a:solidFill>
                <a:latin typeface="Consolas"/>
                <a:ea typeface="Consolas"/>
                <a:cs typeface="Consolas"/>
                <a:sym typeface="Consolas"/>
              </a:rPr>
              <a:t>").hide();</a:t>
            </a:r>
            <a:endParaRPr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dirty="0">
              <a:solidFill>
                <a:schemeClr val="dk1"/>
              </a:solidFill>
              <a:latin typeface="Consolas"/>
              <a:ea typeface="Consolas"/>
              <a:cs typeface="Consolas"/>
              <a:sym typeface="Consolas"/>
            </a:endParaRPr>
          </a:p>
        </p:txBody>
      </p:sp>
      <p:sp>
        <p:nvSpPr>
          <p:cNvPr id="600" name="Google Shape;600;p83"/>
          <p:cNvSpPr txBox="1"/>
          <p:nvPr/>
        </p:nvSpPr>
        <p:spPr>
          <a:xfrm>
            <a:off x="5091600" y="2853725"/>
            <a:ext cx="3000000" cy="46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1"/>
                </a:solidFill>
                <a:latin typeface="Helvetica Neue"/>
                <a:ea typeface="Helvetica Neue"/>
                <a:cs typeface="Helvetica Neue"/>
                <a:sym typeface="Helvetica Neue"/>
              </a:rPr>
              <a:t>jQuery</a:t>
            </a:r>
            <a:endParaRPr sz="2000">
              <a:solidFill>
                <a:schemeClr val="dk1"/>
              </a:solidFill>
              <a:latin typeface="Helvetica Neue"/>
              <a:ea typeface="Helvetica Neue"/>
              <a:cs typeface="Helvetica Neue"/>
              <a:sym typeface="Helvetica Neue"/>
            </a:endParaRPr>
          </a:p>
        </p:txBody>
      </p:sp>
      <p:sp>
        <p:nvSpPr>
          <p:cNvPr id="601" name="Google Shape;601;p83"/>
          <p:cNvSpPr/>
          <p:nvPr/>
        </p:nvSpPr>
        <p:spPr>
          <a:xfrm>
            <a:off x="3831900" y="3492275"/>
            <a:ext cx="740100" cy="468000"/>
          </a:xfrm>
          <a:prstGeom prst="mathEqual">
            <a:avLst>
              <a:gd name="adj1" fmla="val 23520"/>
              <a:gd name="adj2" fmla="val 11760"/>
            </a:avLst>
          </a:prstGeom>
          <a:solidFill>
            <a:srgbClr val="00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5"/>
        <p:cNvGrpSpPr/>
        <p:nvPr/>
      </p:nvGrpSpPr>
      <p:grpSpPr>
        <a:xfrm>
          <a:off x="0" y="0"/>
          <a:ext cx="0" cy="0"/>
          <a:chOff x="0" y="0"/>
          <a:chExt cx="0" cy="0"/>
        </a:xfrm>
      </p:grpSpPr>
      <p:sp>
        <p:nvSpPr>
          <p:cNvPr id="606" name="Google Shape;606;p8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jQuery in Action</a:t>
            </a:r>
            <a:endParaRPr/>
          </a:p>
        </p:txBody>
      </p:sp>
      <p:sp>
        <p:nvSpPr>
          <p:cNvPr id="607" name="Google Shape;607;p84"/>
          <p:cNvSpPr txBox="1">
            <a:spLocks noGrp="1"/>
          </p:cNvSpPr>
          <p:nvPr>
            <p:ph type="body" idx="1"/>
          </p:nvPr>
        </p:nvSpPr>
        <p:spPr>
          <a:xfrm>
            <a:off x="532950" y="2996350"/>
            <a:ext cx="4039200" cy="14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Helvetica Neue"/>
                <a:ea typeface="Helvetica Neue"/>
                <a:cs typeface="Helvetica Neue"/>
                <a:sym typeface="Helvetica Neue"/>
              </a:rPr>
              <a:t>Plain English</a:t>
            </a:r>
            <a:endParaRPr sz="2000">
              <a:latin typeface="Helvetica Neue"/>
              <a:ea typeface="Helvetica Neue"/>
              <a:cs typeface="Helvetica Neue"/>
              <a:sym typeface="Helvetica Neue"/>
            </a:endParaRPr>
          </a:p>
          <a:p>
            <a:pPr marL="0" lvl="0" indent="0" algn="l" rtl="0">
              <a:spcBef>
                <a:spcPts val="1000"/>
              </a:spcBef>
              <a:spcAft>
                <a:spcPts val="0"/>
              </a:spcAft>
              <a:buNone/>
            </a:pPr>
            <a:r>
              <a:rPr lang="en" sz="1800">
                <a:latin typeface="Helvetica Neue"/>
                <a:ea typeface="Helvetica Neue"/>
                <a:cs typeface="Helvetica Neue"/>
                <a:sym typeface="Helvetica Neue"/>
              </a:rPr>
              <a:t>When someone </a:t>
            </a:r>
            <a:r>
              <a:rPr lang="en" sz="1800" b="1">
                <a:solidFill>
                  <a:srgbClr val="0080FF"/>
                </a:solidFill>
                <a:latin typeface="Helvetica Neue"/>
                <a:ea typeface="Helvetica Neue"/>
                <a:cs typeface="Helvetica Neue"/>
                <a:sym typeface="Helvetica Neue"/>
              </a:rPr>
              <a:t>clicks</a:t>
            </a:r>
            <a:r>
              <a:rPr lang="en" sz="1800">
                <a:latin typeface="Helvetica Neue"/>
                <a:ea typeface="Helvetica Neue"/>
                <a:cs typeface="Helvetica Neue"/>
                <a:sym typeface="Helvetica Neue"/>
              </a:rPr>
              <a:t> any </a:t>
            </a:r>
            <a:r>
              <a:rPr lang="en" sz="1800" b="1">
                <a:latin typeface="Helvetica Neue"/>
                <a:ea typeface="Helvetica Neue"/>
                <a:cs typeface="Helvetica Neue"/>
                <a:sym typeface="Helvetica Neue"/>
              </a:rPr>
              <a:t>button</a:t>
            </a:r>
            <a:r>
              <a:rPr lang="en" sz="1800">
                <a:latin typeface="Helvetica Neue"/>
                <a:ea typeface="Helvetica Neue"/>
                <a:cs typeface="Helvetica Neue"/>
                <a:sym typeface="Helvetica Neue"/>
              </a:rPr>
              <a:t> element,</a:t>
            </a:r>
            <a:endParaRPr sz="1800">
              <a:latin typeface="Helvetica Neue"/>
              <a:ea typeface="Helvetica Neue"/>
              <a:cs typeface="Helvetica Neue"/>
              <a:sym typeface="Helvetica Neue"/>
            </a:endParaRPr>
          </a:p>
          <a:p>
            <a:pPr marL="0" lvl="0" indent="0" algn="l" rtl="0">
              <a:spcBef>
                <a:spcPts val="0"/>
              </a:spcBef>
              <a:spcAft>
                <a:spcPts val="0"/>
              </a:spcAft>
              <a:buNone/>
            </a:pPr>
            <a:r>
              <a:rPr lang="en" sz="1800">
                <a:solidFill>
                  <a:srgbClr val="999999"/>
                </a:solidFill>
                <a:latin typeface="Helvetica Neue"/>
                <a:ea typeface="Helvetica Neue"/>
                <a:cs typeface="Helvetica Neue"/>
                <a:sym typeface="Helvetica Neue"/>
              </a:rPr>
              <a:t>hide the img elements.</a:t>
            </a:r>
            <a:endParaRPr sz="180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p:txBody>
      </p:sp>
      <p:sp>
        <p:nvSpPr>
          <p:cNvPr id="608" name="Google Shape;608;p84"/>
          <p:cNvSpPr txBox="1">
            <a:spLocks noGrp="1"/>
          </p:cNvSpPr>
          <p:nvPr>
            <p:ph type="body" idx="1"/>
          </p:nvPr>
        </p:nvSpPr>
        <p:spPr>
          <a:xfrm>
            <a:off x="2552400" y="1400150"/>
            <a:ext cx="4404212"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dirty="0">
                <a:solidFill>
                  <a:schemeClr val="dk1"/>
                </a:solidFill>
                <a:latin typeface="Consolas"/>
                <a:ea typeface="Consolas"/>
                <a:cs typeface="Consolas"/>
                <a:sym typeface="Consolas"/>
              </a:rPr>
              <a:t>&lt;button&gt;Hide&lt;/button&gt;</a:t>
            </a:r>
            <a:endParaRPr sz="24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2400" dirty="0">
                <a:solidFill>
                  <a:schemeClr val="dk1"/>
                </a:solidFill>
                <a:latin typeface="Consolas"/>
                <a:ea typeface="Consolas"/>
                <a:cs typeface="Consolas"/>
                <a:sym typeface="Consolas"/>
              </a:rPr>
              <a:t>&lt;</a:t>
            </a:r>
            <a:r>
              <a:rPr lang="en" sz="2400" dirty="0" err="1">
                <a:solidFill>
                  <a:schemeClr val="dk1"/>
                </a:solidFill>
                <a:latin typeface="Consolas"/>
                <a:ea typeface="Consolas"/>
                <a:cs typeface="Consolas"/>
                <a:sym typeface="Consolas"/>
              </a:rPr>
              <a:t>img</a:t>
            </a:r>
            <a:r>
              <a:rPr lang="en" sz="2400" dirty="0">
                <a:solidFill>
                  <a:schemeClr val="dk1"/>
                </a:solidFill>
                <a:latin typeface="Consolas"/>
                <a:ea typeface="Consolas"/>
                <a:cs typeface="Consolas"/>
                <a:sym typeface="Consolas"/>
              </a:rPr>
              <a:t> </a:t>
            </a:r>
            <a:r>
              <a:rPr lang="en" sz="2400" dirty="0" err="1">
                <a:solidFill>
                  <a:schemeClr val="dk1"/>
                </a:solidFill>
                <a:latin typeface="Consolas"/>
                <a:ea typeface="Consolas"/>
                <a:cs typeface="Consolas"/>
                <a:sym typeface="Consolas"/>
              </a:rPr>
              <a:t>src</a:t>
            </a:r>
            <a:r>
              <a:rPr lang="en" sz="2400" dirty="0">
                <a:solidFill>
                  <a:schemeClr val="dk1"/>
                </a:solidFill>
                <a:latin typeface="Consolas"/>
                <a:ea typeface="Consolas"/>
                <a:cs typeface="Consolas"/>
                <a:sym typeface="Consolas"/>
              </a:rPr>
              <a:t>="</a:t>
            </a:r>
            <a:r>
              <a:rPr lang="en" sz="2400" dirty="0" err="1">
                <a:solidFill>
                  <a:schemeClr val="dk1"/>
                </a:solidFill>
                <a:latin typeface="Consolas"/>
                <a:ea typeface="Consolas"/>
                <a:cs typeface="Consolas"/>
                <a:sym typeface="Consolas"/>
              </a:rPr>
              <a:t>giraffe.jpg</a:t>
            </a:r>
            <a:r>
              <a:rPr lang="en" sz="2400" dirty="0">
                <a:solidFill>
                  <a:schemeClr val="dk1"/>
                </a:solidFill>
                <a:latin typeface="Consolas"/>
                <a:ea typeface="Consolas"/>
                <a:cs typeface="Consolas"/>
                <a:sym typeface="Consolas"/>
              </a:rPr>
              <a:t>"&gt;</a:t>
            </a:r>
            <a:endParaRPr sz="2400" dirty="0">
              <a:solidFill>
                <a:schemeClr val="dk1"/>
              </a:solidFill>
              <a:latin typeface="Consolas"/>
              <a:ea typeface="Consolas"/>
              <a:cs typeface="Consolas"/>
              <a:sym typeface="Consolas"/>
            </a:endParaRPr>
          </a:p>
        </p:txBody>
      </p:sp>
      <p:sp>
        <p:nvSpPr>
          <p:cNvPr id="609" name="Google Shape;609;p84"/>
          <p:cNvSpPr txBox="1">
            <a:spLocks noGrp="1"/>
          </p:cNvSpPr>
          <p:nvPr>
            <p:ph type="body" idx="1"/>
          </p:nvPr>
        </p:nvSpPr>
        <p:spPr>
          <a:xfrm>
            <a:off x="4572000" y="3283750"/>
            <a:ext cx="4039200"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$("button").</a:t>
            </a:r>
            <a:r>
              <a:rPr lang="en" b="1">
                <a:solidFill>
                  <a:srgbClr val="0080FF"/>
                </a:solidFill>
                <a:latin typeface="Consolas"/>
                <a:ea typeface="Consolas"/>
                <a:cs typeface="Consolas"/>
                <a:sym typeface="Consolas"/>
              </a:rPr>
              <a:t>click</a:t>
            </a:r>
            <a:r>
              <a:rPr lang="en">
                <a:solidFill>
                  <a:schemeClr val="dk1"/>
                </a:solidFill>
                <a:latin typeface="Consolas"/>
                <a:ea typeface="Consolas"/>
                <a:cs typeface="Consolas"/>
                <a:sym typeface="Consolas"/>
              </a:rPr>
              <a:t>(function() {</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   </a:t>
            </a:r>
            <a:r>
              <a:rPr lang="en">
                <a:solidFill>
                  <a:srgbClr val="999999"/>
                </a:solidFill>
                <a:latin typeface="Consolas"/>
                <a:ea typeface="Consolas"/>
                <a:cs typeface="Consolas"/>
                <a:sym typeface="Consolas"/>
              </a:rPr>
              <a:t>$("img").hide()</a:t>
            </a:r>
            <a:r>
              <a:rPr lang="en">
                <a:solidFill>
                  <a:schemeClr val="dk1"/>
                </a:solidFill>
                <a:latin typeface="Consolas"/>
                <a:ea typeface="Consolas"/>
                <a:cs typeface="Consolas"/>
                <a:sym typeface="Consolas"/>
              </a:rPr>
              <a:t>;</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a:solidFill>
                <a:schemeClr val="dk1"/>
              </a:solidFill>
              <a:latin typeface="Consolas"/>
              <a:ea typeface="Consolas"/>
              <a:cs typeface="Consolas"/>
              <a:sym typeface="Consolas"/>
            </a:endParaRPr>
          </a:p>
        </p:txBody>
      </p:sp>
      <p:sp>
        <p:nvSpPr>
          <p:cNvPr id="610" name="Google Shape;610;p84"/>
          <p:cNvSpPr txBox="1"/>
          <p:nvPr/>
        </p:nvSpPr>
        <p:spPr>
          <a:xfrm>
            <a:off x="5134600" y="2815750"/>
            <a:ext cx="3000000" cy="46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Helvetica Neue"/>
                <a:ea typeface="Helvetica Neue"/>
                <a:cs typeface="Helvetica Neue"/>
                <a:sym typeface="Helvetica Neue"/>
              </a:rPr>
              <a:t>jQuery</a:t>
            </a:r>
            <a:endParaRPr sz="2000">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4"/>
        <p:cNvGrpSpPr/>
        <p:nvPr/>
      </p:nvGrpSpPr>
      <p:grpSpPr>
        <a:xfrm>
          <a:off x="0" y="0"/>
          <a:ext cx="0" cy="0"/>
          <a:chOff x="0" y="0"/>
          <a:chExt cx="0" cy="0"/>
        </a:xfrm>
      </p:grpSpPr>
      <p:sp>
        <p:nvSpPr>
          <p:cNvPr id="615" name="Google Shape;615;p85"/>
          <p:cNvSpPr txBox="1">
            <a:spLocks noGrp="1"/>
          </p:cNvSpPr>
          <p:nvPr>
            <p:ph type="title"/>
          </p:nvPr>
        </p:nvSpPr>
        <p:spPr>
          <a:xfrm>
            <a:off x="1411200" y="67315"/>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jQuery in Action</a:t>
            </a:r>
            <a:endParaRPr/>
          </a:p>
        </p:txBody>
      </p:sp>
      <p:sp>
        <p:nvSpPr>
          <p:cNvPr id="616" name="Google Shape;616;p85"/>
          <p:cNvSpPr txBox="1">
            <a:spLocks noGrp="1"/>
          </p:cNvSpPr>
          <p:nvPr>
            <p:ph type="body" idx="1"/>
          </p:nvPr>
        </p:nvSpPr>
        <p:spPr>
          <a:xfrm>
            <a:off x="532950" y="2944500"/>
            <a:ext cx="4039200" cy="14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Helvetica Neue"/>
                <a:ea typeface="Helvetica Neue"/>
                <a:cs typeface="Helvetica Neue"/>
                <a:sym typeface="Helvetica Neue"/>
              </a:rPr>
              <a:t>Plain English</a:t>
            </a:r>
            <a:endParaRPr sz="2000">
              <a:latin typeface="Helvetica Neue"/>
              <a:ea typeface="Helvetica Neue"/>
              <a:cs typeface="Helvetica Neue"/>
              <a:sym typeface="Helvetica Neue"/>
            </a:endParaRPr>
          </a:p>
          <a:p>
            <a:pPr marL="0" lvl="0" indent="0" algn="l" rtl="0">
              <a:spcBef>
                <a:spcPts val="1000"/>
              </a:spcBef>
              <a:spcAft>
                <a:spcPts val="0"/>
              </a:spcAft>
              <a:buNone/>
            </a:pPr>
            <a:r>
              <a:rPr lang="en" sz="1800">
                <a:latin typeface="Helvetica Neue"/>
                <a:ea typeface="Helvetica Neue"/>
                <a:cs typeface="Helvetica Neue"/>
                <a:sym typeface="Helvetica Neue"/>
              </a:rPr>
              <a:t>When a </a:t>
            </a:r>
            <a:r>
              <a:rPr lang="en" sz="1800" b="1">
                <a:solidFill>
                  <a:srgbClr val="0080FF"/>
                </a:solidFill>
                <a:latin typeface="Helvetica Neue"/>
                <a:ea typeface="Helvetica Neue"/>
                <a:cs typeface="Helvetica Neue"/>
                <a:sym typeface="Helvetica Neue"/>
              </a:rPr>
              <a:t>button</a:t>
            </a:r>
            <a:r>
              <a:rPr lang="en" sz="1800">
                <a:latin typeface="Helvetica Neue"/>
                <a:ea typeface="Helvetica Neue"/>
                <a:cs typeface="Helvetica Neue"/>
                <a:sym typeface="Helvetica Neue"/>
              </a:rPr>
              <a:t> element is clicked,</a:t>
            </a:r>
            <a:endParaRPr sz="1800">
              <a:latin typeface="Helvetica Neue"/>
              <a:ea typeface="Helvetica Neue"/>
              <a:cs typeface="Helvetica Neue"/>
              <a:sym typeface="Helvetica Neue"/>
            </a:endParaRPr>
          </a:p>
          <a:p>
            <a:pPr marL="0" lvl="0" indent="0" algn="l" rtl="0">
              <a:spcBef>
                <a:spcPts val="0"/>
              </a:spcBef>
              <a:spcAft>
                <a:spcPts val="0"/>
              </a:spcAft>
              <a:buNone/>
            </a:pPr>
            <a:r>
              <a:rPr lang="en" sz="1800">
                <a:latin typeface="Helvetica Neue"/>
                <a:ea typeface="Helvetica Neue"/>
                <a:cs typeface="Helvetica Neue"/>
                <a:sym typeface="Helvetica Neue"/>
              </a:rPr>
              <a:t>hide the img elements.</a:t>
            </a:r>
            <a:endParaRPr sz="1800">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p:txBody>
      </p:sp>
      <p:sp>
        <p:nvSpPr>
          <p:cNvPr id="617" name="Google Shape;617;p85"/>
          <p:cNvSpPr txBox="1">
            <a:spLocks noGrp="1"/>
          </p:cNvSpPr>
          <p:nvPr>
            <p:ph type="body" idx="1"/>
          </p:nvPr>
        </p:nvSpPr>
        <p:spPr>
          <a:xfrm>
            <a:off x="2552399" y="1304050"/>
            <a:ext cx="4422141"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dirty="0">
                <a:solidFill>
                  <a:schemeClr val="dk1"/>
                </a:solidFill>
                <a:latin typeface="Consolas"/>
                <a:ea typeface="Consolas"/>
                <a:cs typeface="Consolas"/>
                <a:sym typeface="Consolas"/>
              </a:rPr>
              <a:t>&lt;</a:t>
            </a:r>
            <a:r>
              <a:rPr lang="en" sz="2400" b="1" dirty="0">
                <a:solidFill>
                  <a:srgbClr val="0080FF"/>
                </a:solidFill>
                <a:latin typeface="Consolas"/>
                <a:ea typeface="Consolas"/>
                <a:cs typeface="Consolas"/>
                <a:sym typeface="Consolas"/>
              </a:rPr>
              <a:t>button</a:t>
            </a:r>
            <a:r>
              <a:rPr lang="en" sz="2400" dirty="0">
                <a:solidFill>
                  <a:schemeClr val="dk1"/>
                </a:solidFill>
                <a:latin typeface="Consolas"/>
                <a:ea typeface="Consolas"/>
                <a:cs typeface="Consolas"/>
                <a:sym typeface="Consolas"/>
              </a:rPr>
              <a:t>&gt;Hide&lt;/</a:t>
            </a:r>
            <a:r>
              <a:rPr lang="en" sz="2400" b="1" dirty="0">
                <a:solidFill>
                  <a:srgbClr val="0080FF"/>
                </a:solidFill>
                <a:latin typeface="Consolas"/>
                <a:ea typeface="Consolas"/>
                <a:cs typeface="Consolas"/>
                <a:sym typeface="Consolas"/>
              </a:rPr>
              <a:t>button</a:t>
            </a:r>
            <a:r>
              <a:rPr lang="en" sz="2400" dirty="0">
                <a:solidFill>
                  <a:schemeClr val="dk1"/>
                </a:solidFill>
                <a:latin typeface="Consolas"/>
                <a:ea typeface="Consolas"/>
                <a:cs typeface="Consolas"/>
                <a:sym typeface="Consolas"/>
              </a:rPr>
              <a:t>&gt;</a:t>
            </a:r>
            <a:endParaRPr sz="24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2400" dirty="0">
                <a:solidFill>
                  <a:schemeClr val="dk1"/>
                </a:solidFill>
                <a:latin typeface="Consolas"/>
                <a:ea typeface="Consolas"/>
                <a:cs typeface="Consolas"/>
                <a:sym typeface="Consolas"/>
              </a:rPr>
              <a:t>&lt;</a:t>
            </a:r>
            <a:r>
              <a:rPr lang="en" sz="2400" dirty="0" err="1">
                <a:solidFill>
                  <a:schemeClr val="dk1"/>
                </a:solidFill>
                <a:latin typeface="Consolas"/>
                <a:ea typeface="Consolas"/>
                <a:cs typeface="Consolas"/>
                <a:sym typeface="Consolas"/>
              </a:rPr>
              <a:t>img</a:t>
            </a:r>
            <a:r>
              <a:rPr lang="en" sz="2400" dirty="0">
                <a:solidFill>
                  <a:schemeClr val="dk1"/>
                </a:solidFill>
                <a:latin typeface="Consolas"/>
                <a:ea typeface="Consolas"/>
                <a:cs typeface="Consolas"/>
                <a:sym typeface="Consolas"/>
              </a:rPr>
              <a:t> </a:t>
            </a:r>
            <a:r>
              <a:rPr lang="en" sz="2400" dirty="0" err="1">
                <a:solidFill>
                  <a:schemeClr val="dk1"/>
                </a:solidFill>
                <a:latin typeface="Consolas"/>
                <a:ea typeface="Consolas"/>
                <a:cs typeface="Consolas"/>
                <a:sym typeface="Consolas"/>
              </a:rPr>
              <a:t>src</a:t>
            </a:r>
            <a:r>
              <a:rPr lang="en" sz="2400" dirty="0">
                <a:solidFill>
                  <a:schemeClr val="dk1"/>
                </a:solidFill>
                <a:latin typeface="Consolas"/>
                <a:ea typeface="Consolas"/>
                <a:cs typeface="Consolas"/>
                <a:sym typeface="Consolas"/>
              </a:rPr>
              <a:t>="</a:t>
            </a:r>
            <a:r>
              <a:rPr lang="en" sz="2400" dirty="0" err="1">
                <a:solidFill>
                  <a:schemeClr val="dk1"/>
                </a:solidFill>
                <a:latin typeface="Consolas"/>
                <a:ea typeface="Consolas"/>
                <a:cs typeface="Consolas"/>
                <a:sym typeface="Consolas"/>
              </a:rPr>
              <a:t>giraffe.jpg</a:t>
            </a:r>
            <a:r>
              <a:rPr lang="en" sz="2400" dirty="0">
                <a:solidFill>
                  <a:schemeClr val="dk1"/>
                </a:solidFill>
                <a:latin typeface="Consolas"/>
                <a:ea typeface="Consolas"/>
                <a:cs typeface="Consolas"/>
                <a:sym typeface="Consolas"/>
              </a:rPr>
              <a:t>"&gt;</a:t>
            </a:r>
            <a:endParaRPr sz="2400" dirty="0">
              <a:solidFill>
                <a:schemeClr val="dk1"/>
              </a:solidFill>
              <a:latin typeface="Consolas"/>
              <a:ea typeface="Consolas"/>
              <a:cs typeface="Consolas"/>
              <a:sym typeface="Consolas"/>
            </a:endParaRPr>
          </a:p>
        </p:txBody>
      </p:sp>
      <p:sp>
        <p:nvSpPr>
          <p:cNvPr id="618" name="Google Shape;618;p85"/>
          <p:cNvSpPr txBox="1">
            <a:spLocks noGrp="1"/>
          </p:cNvSpPr>
          <p:nvPr>
            <p:ph type="body" idx="1"/>
          </p:nvPr>
        </p:nvSpPr>
        <p:spPr>
          <a:xfrm>
            <a:off x="4572000" y="3283750"/>
            <a:ext cx="4039200"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a:t>
            </a:r>
            <a:r>
              <a:rPr lang="en" b="1" u="sng">
                <a:solidFill>
                  <a:srgbClr val="0080FF"/>
                </a:solidFill>
                <a:latin typeface="Consolas"/>
                <a:ea typeface="Consolas"/>
                <a:cs typeface="Consolas"/>
                <a:sym typeface="Consolas"/>
              </a:rPr>
              <a:t>button</a:t>
            </a:r>
            <a:r>
              <a:rPr lang="en">
                <a:solidFill>
                  <a:schemeClr val="dk1"/>
                </a:solidFill>
                <a:latin typeface="Consolas"/>
                <a:ea typeface="Consolas"/>
                <a:cs typeface="Consolas"/>
                <a:sym typeface="Consolas"/>
              </a:rPr>
              <a:t>").click(function() {</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   $("img").hide();</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a:solidFill>
                <a:schemeClr val="dk1"/>
              </a:solidFill>
              <a:latin typeface="Consolas"/>
              <a:ea typeface="Consolas"/>
              <a:cs typeface="Consolas"/>
              <a:sym typeface="Consolas"/>
            </a:endParaRPr>
          </a:p>
        </p:txBody>
      </p:sp>
      <p:sp>
        <p:nvSpPr>
          <p:cNvPr id="619" name="Google Shape;619;p85"/>
          <p:cNvSpPr txBox="1"/>
          <p:nvPr/>
        </p:nvSpPr>
        <p:spPr>
          <a:xfrm>
            <a:off x="5134600" y="2815750"/>
            <a:ext cx="3000000" cy="46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1"/>
                </a:solidFill>
                <a:latin typeface="Helvetica Neue"/>
                <a:ea typeface="Helvetica Neue"/>
                <a:cs typeface="Helvetica Neue"/>
                <a:sym typeface="Helvetica Neue"/>
              </a:rPr>
              <a:t>jQuery</a:t>
            </a:r>
            <a:endParaRPr sz="2000">
              <a:solidFill>
                <a:schemeClr val="dk1"/>
              </a:solidFill>
              <a:latin typeface="Helvetica Neue"/>
              <a:ea typeface="Helvetica Neue"/>
              <a:cs typeface="Helvetica Neue"/>
              <a:sym typeface="Helvetica Neue"/>
            </a:endParaRPr>
          </a:p>
        </p:txBody>
      </p:sp>
      <p:pic>
        <p:nvPicPr>
          <p:cNvPr id="620" name="Google Shape;620;p85"/>
          <p:cNvPicPr preferRelativeResize="0"/>
          <p:nvPr/>
        </p:nvPicPr>
        <p:blipFill>
          <a:blip r:embed="rId3">
            <a:alphaModFix/>
          </a:blip>
          <a:stretch>
            <a:fillRect/>
          </a:stretch>
        </p:blipFill>
        <p:spPr>
          <a:xfrm>
            <a:off x="8310291" y="128022"/>
            <a:ext cx="605117" cy="605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4"/>
        <p:cNvGrpSpPr/>
        <p:nvPr/>
      </p:nvGrpSpPr>
      <p:grpSpPr>
        <a:xfrm>
          <a:off x="0" y="0"/>
          <a:ext cx="0" cy="0"/>
          <a:chOff x="0" y="0"/>
          <a:chExt cx="0" cy="0"/>
        </a:xfrm>
      </p:grpSpPr>
      <p:sp>
        <p:nvSpPr>
          <p:cNvPr id="625" name="Google Shape;625;p8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jQuery in Action</a:t>
            </a:r>
            <a:endParaRPr/>
          </a:p>
        </p:txBody>
      </p:sp>
      <p:sp>
        <p:nvSpPr>
          <p:cNvPr id="626" name="Google Shape;626;p86"/>
          <p:cNvSpPr txBox="1">
            <a:spLocks noGrp="1"/>
          </p:cNvSpPr>
          <p:nvPr>
            <p:ph type="body" idx="1"/>
          </p:nvPr>
        </p:nvSpPr>
        <p:spPr>
          <a:xfrm>
            <a:off x="532950" y="2944500"/>
            <a:ext cx="4039200" cy="14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Helvetica Neue"/>
                <a:ea typeface="Helvetica Neue"/>
                <a:cs typeface="Helvetica Neue"/>
                <a:sym typeface="Helvetica Neue"/>
              </a:rPr>
              <a:t>Plain English</a:t>
            </a:r>
            <a:endParaRPr sz="2000">
              <a:latin typeface="Helvetica Neue"/>
              <a:ea typeface="Helvetica Neue"/>
              <a:cs typeface="Helvetica Neue"/>
              <a:sym typeface="Helvetica Neue"/>
            </a:endParaRPr>
          </a:p>
          <a:p>
            <a:pPr marL="0" lvl="0" indent="0" algn="l" rtl="0">
              <a:spcBef>
                <a:spcPts val="1000"/>
              </a:spcBef>
              <a:spcAft>
                <a:spcPts val="0"/>
              </a:spcAft>
              <a:buNone/>
            </a:pPr>
            <a:r>
              <a:rPr lang="en" sz="1800">
                <a:latin typeface="Helvetica Neue"/>
                <a:ea typeface="Helvetica Neue"/>
                <a:cs typeface="Helvetica Neue"/>
                <a:sym typeface="Helvetica Neue"/>
              </a:rPr>
              <a:t>When a button element is clicked,</a:t>
            </a:r>
            <a:endParaRPr sz="1800">
              <a:latin typeface="Helvetica Neue"/>
              <a:ea typeface="Helvetica Neue"/>
              <a:cs typeface="Helvetica Neue"/>
              <a:sym typeface="Helvetica Neue"/>
            </a:endParaRPr>
          </a:p>
          <a:p>
            <a:pPr marL="0" lvl="0" indent="0" algn="l" rtl="0">
              <a:spcBef>
                <a:spcPts val="0"/>
              </a:spcBef>
              <a:spcAft>
                <a:spcPts val="0"/>
              </a:spcAft>
              <a:buNone/>
            </a:pPr>
            <a:r>
              <a:rPr lang="en" sz="1800" b="1">
                <a:solidFill>
                  <a:srgbClr val="0080FF"/>
                </a:solidFill>
                <a:latin typeface="Helvetica Neue"/>
                <a:ea typeface="Helvetica Neue"/>
                <a:cs typeface="Helvetica Neue"/>
                <a:sym typeface="Helvetica Neue"/>
              </a:rPr>
              <a:t>hide</a:t>
            </a:r>
            <a:r>
              <a:rPr lang="en" sz="1800">
                <a:latin typeface="Helvetica Neue"/>
                <a:ea typeface="Helvetica Neue"/>
                <a:cs typeface="Helvetica Neue"/>
                <a:sym typeface="Helvetica Neue"/>
              </a:rPr>
              <a:t> the img elements.</a:t>
            </a:r>
            <a:endParaRPr sz="1800">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p:txBody>
      </p:sp>
      <p:sp>
        <p:nvSpPr>
          <p:cNvPr id="627" name="Google Shape;627;p86"/>
          <p:cNvSpPr txBox="1">
            <a:spLocks noGrp="1"/>
          </p:cNvSpPr>
          <p:nvPr>
            <p:ph type="body" idx="1"/>
          </p:nvPr>
        </p:nvSpPr>
        <p:spPr>
          <a:xfrm>
            <a:off x="2552400" y="1313650"/>
            <a:ext cx="4431106"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dirty="0">
                <a:solidFill>
                  <a:schemeClr val="dk1"/>
                </a:solidFill>
                <a:latin typeface="Consolas"/>
                <a:ea typeface="Consolas"/>
                <a:cs typeface="Consolas"/>
                <a:sym typeface="Consolas"/>
              </a:rPr>
              <a:t>&lt;button&gt;Hide&lt;/button&gt;</a:t>
            </a:r>
            <a:endParaRPr sz="24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2400" dirty="0">
                <a:solidFill>
                  <a:schemeClr val="dk1"/>
                </a:solidFill>
                <a:latin typeface="Consolas"/>
                <a:ea typeface="Consolas"/>
                <a:cs typeface="Consolas"/>
                <a:sym typeface="Consolas"/>
              </a:rPr>
              <a:t>&lt;</a:t>
            </a:r>
            <a:r>
              <a:rPr lang="en" sz="2400" dirty="0" err="1">
                <a:solidFill>
                  <a:schemeClr val="dk1"/>
                </a:solidFill>
                <a:latin typeface="Consolas"/>
                <a:ea typeface="Consolas"/>
                <a:cs typeface="Consolas"/>
                <a:sym typeface="Consolas"/>
              </a:rPr>
              <a:t>img</a:t>
            </a:r>
            <a:r>
              <a:rPr lang="en" sz="2400" dirty="0">
                <a:solidFill>
                  <a:schemeClr val="dk1"/>
                </a:solidFill>
                <a:latin typeface="Consolas"/>
                <a:ea typeface="Consolas"/>
                <a:cs typeface="Consolas"/>
                <a:sym typeface="Consolas"/>
              </a:rPr>
              <a:t> </a:t>
            </a:r>
            <a:r>
              <a:rPr lang="en" sz="2400" dirty="0" err="1">
                <a:solidFill>
                  <a:schemeClr val="dk1"/>
                </a:solidFill>
                <a:latin typeface="Consolas"/>
                <a:ea typeface="Consolas"/>
                <a:cs typeface="Consolas"/>
                <a:sym typeface="Consolas"/>
              </a:rPr>
              <a:t>src</a:t>
            </a:r>
            <a:r>
              <a:rPr lang="en" sz="2400" dirty="0">
                <a:solidFill>
                  <a:schemeClr val="dk1"/>
                </a:solidFill>
                <a:latin typeface="Consolas"/>
                <a:ea typeface="Consolas"/>
                <a:cs typeface="Consolas"/>
                <a:sym typeface="Consolas"/>
              </a:rPr>
              <a:t>="</a:t>
            </a:r>
            <a:r>
              <a:rPr lang="en" sz="2400" dirty="0" err="1">
                <a:solidFill>
                  <a:schemeClr val="dk1"/>
                </a:solidFill>
                <a:latin typeface="Consolas"/>
                <a:ea typeface="Consolas"/>
                <a:cs typeface="Consolas"/>
                <a:sym typeface="Consolas"/>
              </a:rPr>
              <a:t>giraffe.jpg</a:t>
            </a:r>
            <a:r>
              <a:rPr lang="en" sz="2400" dirty="0">
                <a:solidFill>
                  <a:schemeClr val="dk1"/>
                </a:solidFill>
                <a:latin typeface="Consolas"/>
                <a:ea typeface="Consolas"/>
                <a:cs typeface="Consolas"/>
                <a:sym typeface="Consolas"/>
              </a:rPr>
              <a:t>"&gt;</a:t>
            </a:r>
            <a:endParaRPr sz="2400" dirty="0">
              <a:solidFill>
                <a:schemeClr val="dk1"/>
              </a:solidFill>
              <a:latin typeface="Consolas"/>
              <a:ea typeface="Consolas"/>
              <a:cs typeface="Consolas"/>
              <a:sym typeface="Consolas"/>
            </a:endParaRPr>
          </a:p>
        </p:txBody>
      </p:sp>
      <p:sp>
        <p:nvSpPr>
          <p:cNvPr id="628" name="Google Shape;628;p86"/>
          <p:cNvSpPr txBox="1">
            <a:spLocks noGrp="1"/>
          </p:cNvSpPr>
          <p:nvPr>
            <p:ph type="body" idx="1"/>
          </p:nvPr>
        </p:nvSpPr>
        <p:spPr>
          <a:xfrm>
            <a:off x="4572000" y="3283750"/>
            <a:ext cx="4039200"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$("button").click(function() {</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   $("img").</a:t>
            </a:r>
            <a:r>
              <a:rPr lang="en" b="1" u="sng">
                <a:solidFill>
                  <a:srgbClr val="0080FF"/>
                </a:solidFill>
                <a:latin typeface="Consolas"/>
                <a:ea typeface="Consolas"/>
                <a:cs typeface="Consolas"/>
                <a:sym typeface="Consolas"/>
              </a:rPr>
              <a:t>hide</a:t>
            </a:r>
            <a:r>
              <a:rPr lang="en">
                <a:solidFill>
                  <a:schemeClr val="dk1"/>
                </a:solidFill>
                <a:latin typeface="Consolas"/>
                <a:ea typeface="Consolas"/>
                <a:cs typeface="Consolas"/>
                <a:sym typeface="Consolas"/>
              </a:rPr>
              <a:t>();</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a:solidFill>
                <a:schemeClr val="dk1"/>
              </a:solidFill>
              <a:latin typeface="Consolas"/>
              <a:ea typeface="Consolas"/>
              <a:cs typeface="Consolas"/>
              <a:sym typeface="Consolas"/>
            </a:endParaRPr>
          </a:p>
        </p:txBody>
      </p:sp>
      <p:sp>
        <p:nvSpPr>
          <p:cNvPr id="629" name="Google Shape;629;p86"/>
          <p:cNvSpPr txBox="1"/>
          <p:nvPr/>
        </p:nvSpPr>
        <p:spPr>
          <a:xfrm>
            <a:off x="5134600" y="2815750"/>
            <a:ext cx="3000000" cy="46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1"/>
                </a:solidFill>
                <a:latin typeface="Helvetica Neue"/>
                <a:ea typeface="Helvetica Neue"/>
                <a:cs typeface="Helvetica Neue"/>
                <a:sym typeface="Helvetica Neue"/>
              </a:rPr>
              <a:t>jQuery</a:t>
            </a:r>
            <a:endParaRPr sz="2000">
              <a:solidFill>
                <a:schemeClr val="dk1"/>
              </a:solidFill>
              <a:latin typeface="Helvetica Neue"/>
              <a:ea typeface="Helvetica Neue"/>
              <a:cs typeface="Helvetica Neue"/>
              <a:sym typeface="Helvetica Neue"/>
            </a:endParaRPr>
          </a:p>
        </p:txBody>
      </p:sp>
      <p:pic>
        <p:nvPicPr>
          <p:cNvPr id="630" name="Google Shape;630;p86"/>
          <p:cNvPicPr preferRelativeResize="0"/>
          <p:nvPr/>
        </p:nvPicPr>
        <p:blipFill>
          <a:blip r:embed="rId3">
            <a:alphaModFix/>
          </a:blip>
          <a:stretch>
            <a:fillRect/>
          </a:stretch>
        </p:blipFill>
        <p:spPr>
          <a:xfrm>
            <a:off x="8310291" y="128022"/>
            <a:ext cx="605117" cy="605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4"/>
        <p:cNvGrpSpPr/>
        <p:nvPr/>
      </p:nvGrpSpPr>
      <p:grpSpPr>
        <a:xfrm>
          <a:off x="0" y="0"/>
          <a:ext cx="0" cy="0"/>
          <a:chOff x="0" y="0"/>
          <a:chExt cx="0" cy="0"/>
        </a:xfrm>
      </p:grpSpPr>
      <p:sp>
        <p:nvSpPr>
          <p:cNvPr id="635" name="Google Shape;635;p8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jQuery in Action</a:t>
            </a:r>
            <a:endParaRPr/>
          </a:p>
        </p:txBody>
      </p:sp>
      <p:sp>
        <p:nvSpPr>
          <p:cNvPr id="636" name="Google Shape;636;p87"/>
          <p:cNvSpPr txBox="1">
            <a:spLocks noGrp="1"/>
          </p:cNvSpPr>
          <p:nvPr>
            <p:ph type="body" idx="1"/>
          </p:nvPr>
        </p:nvSpPr>
        <p:spPr>
          <a:xfrm>
            <a:off x="532950" y="2944500"/>
            <a:ext cx="4039200" cy="14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Helvetica Neue"/>
                <a:ea typeface="Helvetica Neue"/>
                <a:cs typeface="Helvetica Neue"/>
                <a:sym typeface="Helvetica Neue"/>
              </a:rPr>
              <a:t>Plain English</a:t>
            </a:r>
            <a:endParaRPr sz="2000">
              <a:latin typeface="Helvetica Neue"/>
              <a:ea typeface="Helvetica Neue"/>
              <a:cs typeface="Helvetica Neue"/>
              <a:sym typeface="Helvetica Neue"/>
            </a:endParaRPr>
          </a:p>
          <a:p>
            <a:pPr marL="0" lvl="0" indent="0" algn="l" rtl="0">
              <a:spcBef>
                <a:spcPts val="1000"/>
              </a:spcBef>
              <a:spcAft>
                <a:spcPts val="0"/>
              </a:spcAft>
              <a:buNone/>
            </a:pPr>
            <a:r>
              <a:rPr lang="en" sz="1800">
                <a:latin typeface="Helvetica Neue"/>
                <a:ea typeface="Helvetica Neue"/>
                <a:cs typeface="Helvetica Neue"/>
                <a:sym typeface="Helvetica Neue"/>
              </a:rPr>
              <a:t>When a button element is clicked,</a:t>
            </a:r>
            <a:endParaRPr sz="1800">
              <a:latin typeface="Helvetica Neue"/>
              <a:ea typeface="Helvetica Neue"/>
              <a:cs typeface="Helvetica Neue"/>
              <a:sym typeface="Helvetica Neue"/>
            </a:endParaRPr>
          </a:p>
          <a:p>
            <a:pPr marL="0" lvl="0" indent="0" algn="l" rtl="0">
              <a:spcBef>
                <a:spcPts val="0"/>
              </a:spcBef>
              <a:spcAft>
                <a:spcPts val="0"/>
              </a:spcAft>
              <a:buNone/>
            </a:pPr>
            <a:r>
              <a:rPr lang="en" sz="1800">
                <a:latin typeface="Helvetica Neue"/>
                <a:ea typeface="Helvetica Neue"/>
                <a:cs typeface="Helvetica Neue"/>
                <a:sym typeface="Helvetica Neue"/>
              </a:rPr>
              <a:t>hide the </a:t>
            </a:r>
            <a:r>
              <a:rPr lang="en" sz="1800" b="1">
                <a:solidFill>
                  <a:srgbClr val="0080FF"/>
                </a:solidFill>
                <a:latin typeface="Helvetica Neue"/>
                <a:ea typeface="Helvetica Neue"/>
                <a:cs typeface="Helvetica Neue"/>
                <a:sym typeface="Helvetica Neue"/>
              </a:rPr>
              <a:t>img</a:t>
            </a:r>
            <a:r>
              <a:rPr lang="en" sz="1800">
                <a:latin typeface="Helvetica Neue"/>
                <a:ea typeface="Helvetica Neue"/>
                <a:cs typeface="Helvetica Neue"/>
                <a:sym typeface="Helvetica Neue"/>
              </a:rPr>
              <a:t> elements.</a:t>
            </a:r>
            <a:endParaRPr sz="1800">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p:txBody>
      </p:sp>
      <p:sp>
        <p:nvSpPr>
          <p:cNvPr id="637" name="Google Shape;637;p87"/>
          <p:cNvSpPr txBox="1">
            <a:spLocks noGrp="1"/>
          </p:cNvSpPr>
          <p:nvPr>
            <p:ph type="body" idx="1"/>
          </p:nvPr>
        </p:nvSpPr>
        <p:spPr>
          <a:xfrm>
            <a:off x="2552399" y="1342100"/>
            <a:ext cx="4269741"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dirty="0">
                <a:solidFill>
                  <a:schemeClr val="dk1"/>
                </a:solidFill>
                <a:latin typeface="Consolas"/>
                <a:ea typeface="Consolas"/>
                <a:cs typeface="Consolas"/>
                <a:sym typeface="Consolas"/>
              </a:rPr>
              <a:t>&lt;button&gt;Hide&lt;/button&gt;</a:t>
            </a:r>
            <a:endParaRPr sz="24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2400" dirty="0">
                <a:solidFill>
                  <a:schemeClr val="dk1"/>
                </a:solidFill>
                <a:latin typeface="Consolas"/>
                <a:ea typeface="Consolas"/>
                <a:cs typeface="Consolas"/>
                <a:sym typeface="Consolas"/>
              </a:rPr>
              <a:t>&lt;</a:t>
            </a:r>
            <a:r>
              <a:rPr lang="en" sz="2400" dirty="0" err="1">
                <a:solidFill>
                  <a:srgbClr val="0080FF"/>
                </a:solidFill>
                <a:latin typeface="Consolas"/>
                <a:ea typeface="Consolas"/>
                <a:cs typeface="Consolas"/>
                <a:sym typeface="Consolas"/>
              </a:rPr>
              <a:t>img</a:t>
            </a:r>
            <a:r>
              <a:rPr lang="en" sz="2400" dirty="0">
                <a:solidFill>
                  <a:schemeClr val="dk1"/>
                </a:solidFill>
                <a:latin typeface="Consolas"/>
                <a:ea typeface="Consolas"/>
                <a:cs typeface="Consolas"/>
                <a:sym typeface="Consolas"/>
              </a:rPr>
              <a:t> </a:t>
            </a:r>
            <a:r>
              <a:rPr lang="en" sz="2400" dirty="0" err="1">
                <a:solidFill>
                  <a:schemeClr val="dk1"/>
                </a:solidFill>
                <a:latin typeface="Consolas"/>
                <a:ea typeface="Consolas"/>
                <a:cs typeface="Consolas"/>
                <a:sym typeface="Consolas"/>
              </a:rPr>
              <a:t>src</a:t>
            </a:r>
            <a:r>
              <a:rPr lang="en" sz="2400" dirty="0">
                <a:solidFill>
                  <a:schemeClr val="dk1"/>
                </a:solidFill>
                <a:latin typeface="Consolas"/>
                <a:ea typeface="Consolas"/>
                <a:cs typeface="Consolas"/>
                <a:sym typeface="Consolas"/>
              </a:rPr>
              <a:t>="</a:t>
            </a:r>
            <a:r>
              <a:rPr lang="en" sz="2400" dirty="0" err="1">
                <a:solidFill>
                  <a:schemeClr val="dk1"/>
                </a:solidFill>
                <a:latin typeface="Consolas"/>
                <a:ea typeface="Consolas"/>
                <a:cs typeface="Consolas"/>
                <a:sym typeface="Consolas"/>
              </a:rPr>
              <a:t>giraffe.jpg</a:t>
            </a:r>
            <a:r>
              <a:rPr lang="en" sz="2400" dirty="0">
                <a:solidFill>
                  <a:schemeClr val="dk1"/>
                </a:solidFill>
                <a:latin typeface="Consolas"/>
                <a:ea typeface="Consolas"/>
                <a:cs typeface="Consolas"/>
                <a:sym typeface="Consolas"/>
              </a:rPr>
              <a:t>"&gt;</a:t>
            </a:r>
            <a:endParaRPr sz="2400" dirty="0">
              <a:solidFill>
                <a:schemeClr val="dk1"/>
              </a:solidFill>
              <a:latin typeface="Consolas"/>
              <a:ea typeface="Consolas"/>
              <a:cs typeface="Consolas"/>
              <a:sym typeface="Consolas"/>
            </a:endParaRPr>
          </a:p>
        </p:txBody>
      </p:sp>
      <p:sp>
        <p:nvSpPr>
          <p:cNvPr id="638" name="Google Shape;638;p87"/>
          <p:cNvSpPr txBox="1">
            <a:spLocks noGrp="1"/>
          </p:cNvSpPr>
          <p:nvPr>
            <p:ph type="body" idx="1"/>
          </p:nvPr>
        </p:nvSpPr>
        <p:spPr>
          <a:xfrm>
            <a:off x="4572000" y="3283750"/>
            <a:ext cx="4039200"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$("button").click(function() {</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   $("</a:t>
            </a:r>
            <a:r>
              <a:rPr lang="en" b="1" u="sng">
                <a:solidFill>
                  <a:srgbClr val="0080FF"/>
                </a:solidFill>
                <a:latin typeface="Consolas"/>
                <a:ea typeface="Consolas"/>
                <a:cs typeface="Consolas"/>
                <a:sym typeface="Consolas"/>
              </a:rPr>
              <a:t>img</a:t>
            </a:r>
            <a:r>
              <a:rPr lang="en">
                <a:solidFill>
                  <a:schemeClr val="dk1"/>
                </a:solidFill>
                <a:latin typeface="Consolas"/>
                <a:ea typeface="Consolas"/>
                <a:cs typeface="Consolas"/>
                <a:sym typeface="Consolas"/>
              </a:rPr>
              <a:t>").hide();</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a:solidFill>
                  <a:schemeClr val="dk1"/>
                </a:solidFill>
                <a:latin typeface="Consolas"/>
                <a:ea typeface="Consolas"/>
                <a:cs typeface="Consolas"/>
                <a:sym typeface="Consolas"/>
              </a:rPr>
              <a:t>});</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a:solidFill>
                <a:schemeClr val="dk1"/>
              </a:solidFill>
              <a:latin typeface="Consolas"/>
              <a:ea typeface="Consolas"/>
              <a:cs typeface="Consolas"/>
              <a:sym typeface="Consolas"/>
            </a:endParaRPr>
          </a:p>
        </p:txBody>
      </p:sp>
      <p:sp>
        <p:nvSpPr>
          <p:cNvPr id="639" name="Google Shape;639;p87"/>
          <p:cNvSpPr txBox="1"/>
          <p:nvPr/>
        </p:nvSpPr>
        <p:spPr>
          <a:xfrm>
            <a:off x="5134600" y="2815750"/>
            <a:ext cx="3000000" cy="46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1"/>
                </a:solidFill>
                <a:latin typeface="Helvetica Neue"/>
                <a:ea typeface="Helvetica Neue"/>
                <a:cs typeface="Helvetica Neue"/>
                <a:sym typeface="Helvetica Neue"/>
              </a:rPr>
              <a:t>jQuery</a:t>
            </a:r>
            <a:endParaRPr sz="2000">
              <a:solidFill>
                <a:schemeClr val="dk1"/>
              </a:solidFill>
              <a:latin typeface="Helvetica Neue"/>
              <a:ea typeface="Helvetica Neue"/>
              <a:cs typeface="Helvetica Neue"/>
              <a:sym typeface="Helvetica Neue"/>
            </a:endParaRPr>
          </a:p>
        </p:txBody>
      </p:sp>
      <p:pic>
        <p:nvPicPr>
          <p:cNvPr id="640" name="Google Shape;640;p87"/>
          <p:cNvPicPr preferRelativeResize="0"/>
          <p:nvPr/>
        </p:nvPicPr>
        <p:blipFill>
          <a:blip r:embed="rId3">
            <a:alphaModFix/>
          </a:blip>
          <a:stretch>
            <a:fillRect/>
          </a:stretch>
        </p:blipFill>
        <p:spPr>
          <a:xfrm>
            <a:off x="8310291" y="128022"/>
            <a:ext cx="605117" cy="605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4"/>
        <p:cNvGrpSpPr/>
        <p:nvPr/>
      </p:nvGrpSpPr>
      <p:grpSpPr>
        <a:xfrm>
          <a:off x="0" y="0"/>
          <a:ext cx="0" cy="0"/>
          <a:chOff x="0" y="0"/>
          <a:chExt cx="0" cy="0"/>
        </a:xfrm>
      </p:grpSpPr>
      <p:sp>
        <p:nvSpPr>
          <p:cNvPr id="645" name="Google Shape;645;p88"/>
          <p:cNvSpPr txBox="1"/>
          <p:nvPr/>
        </p:nvSpPr>
        <p:spPr>
          <a:xfrm>
            <a:off x="532950" y="1257213"/>
            <a:ext cx="8078100" cy="10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Helvetica Neue"/>
                <a:ea typeface="Helvetica Neue"/>
                <a:cs typeface="Helvetica Neue"/>
                <a:sym typeface="Helvetica Neue"/>
              </a:rPr>
              <a:t>to use jQuery, you must always start with a </a:t>
            </a:r>
            <a:r>
              <a:rPr lang="en" sz="1800" u="sng">
                <a:latin typeface="Helvetica Neue"/>
                <a:ea typeface="Helvetica Neue"/>
                <a:cs typeface="Helvetica Neue"/>
                <a:sym typeface="Helvetica Neue"/>
              </a:rPr>
              <a:t> $ </a:t>
            </a:r>
            <a:r>
              <a:rPr lang="en" sz="1800">
                <a:latin typeface="Helvetica Neue"/>
                <a:ea typeface="Helvetica Neue"/>
                <a:cs typeface="Helvetica Neue"/>
                <a:sym typeface="Helvetica Neue"/>
              </a:rPr>
              <a:t>sign</a:t>
            </a:r>
            <a:endParaRPr sz="1800">
              <a:latin typeface="Helvetica Neue"/>
              <a:ea typeface="Helvetica Neue"/>
              <a:cs typeface="Helvetica Neue"/>
              <a:sym typeface="Helvetica Neue"/>
            </a:endParaRPr>
          </a:p>
        </p:txBody>
      </p:sp>
      <p:sp>
        <p:nvSpPr>
          <p:cNvPr id="646" name="Google Shape;646;p8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Breaking it down: jQuery</a:t>
            </a:r>
            <a:endParaRPr sz="3600">
              <a:solidFill>
                <a:srgbClr val="15C2D2"/>
              </a:solidFill>
            </a:endParaRPr>
          </a:p>
        </p:txBody>
      </p:sp>
      <p:sp>
        <p:nvSpPr>
          <p:cNvPr id="647" name="Google Shape;647;p88"/>
          <p:cNvSpPr txBox="1"/>
          <p:nvPr/>
        </p:nvSpPr>
        <p:spPr>
          <a:xfrm>
            <a:off x="593450" y="2619150"/>
            <a:ext cx="1478100" cy="5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u="sng">
                <a:solidFill>
                  <a:srgbClr val="FFAA7B"/>
                </a:solidFill>
                <a:latin typeface="Helvetica Neue"/>
                <a:ea typeface="Helvetica Neue"/>
                <a:cs typeface="Helvetica Neue"/>
                <a:sym typeface="Helvetica Neue"/>
              </a:rPr>
              <a:t>jQuery</a:t>
            </a:r>
            <a:endParaRPr sz="2400" b="1" u="sng">
              <a:solidFill>
                <a:srgbClr val="FFAA7B"/>
              </a:solidFill>
              <a:latin typeface="Helvetica Neue"/>
              <a:ea typeface="Helvetica Neue"/>
              <a:cs typeface="Helvetica Neue"/>
              <a:sym typeface="Helvetica Neue"/>
            </a:endParaRPr>
          </a:p>
        </p:txBody>
      </p:sp>
      <p:sp>
        <p:nvSpPr>
          <p:cNvPr id="648" name="Google Shape;648;p88"/>
          <p:cNvSpPr txBox="1">
            <a:spLocks noGrp="1"/>
          </p:cNvSpPr>
          <p:nvPr>
            <p:ph type="body" idx="1"/>
          </p:nvPr>
        </p:nvSpPr>
        <p:spPr>
          <a:xfrm>
            <a:off x="2809525" y="2618975"/>
            <a:ext cx="3969900" cy="9573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FFAA7B"/>
                </a:solidFill>
                <a:latin typeface="Consolas"/>
                <a:ea typeface="Consolas"/>
                <a:cs typeface="Consolas"/>
                <a:sym typeface="Consolas"/>
              </a:rPr>
              <a:t>$</a:t>
            </a:r>
            <a:r>
              <a:rPr lang="en">
                <a:solidFill>
                  <a:schemeClr val="dk1"/>
                </a:solidFill>
                <a:latin typeface="Consolas"/>
                <a:ea typeface="Consolas"/>
                <a:cs typeface="Consolas"/>
                <a:sym typeface="Consolas"/>
              </a:rPr>
              <a:t>("button").click(function() {</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onsolas"/>
                <a:ea typeface="Consolas"/>
                <a:cs typeface="Consolas"/>
                <a:sym typeface="Consolas"/>
              </a:rPr>
              <a:t>  </a:t>
            </a:r>
            <a:r>
              <a:rPr lang="en">
                <a:solidFill>
                  <a:srgbClr val="FFAA7B"/>
                </a:solidFill>
                <a:latin typeface="Consolas"/>
                <a:ea typeface="Consolas"/>
                <a:cs typeface="Consolas"/>
                <a:sym typeface="Consolas"/>
              </a:rPr>
              <a:t>$</a:t>
            </a:r>
            <a:r>
              <a:rPr lang="en">
                <a:solidFill>
                  <a:schemeClr val="dk1"/>
                </a:solidFill>
                <a:latin typeface="Consolas"/>
                <a:ea typeface="Consolas"/>
                <a:cs typeface="Consolas"/>
                <a:sym typeface="Consolas"/>
              </a:rPr>
              <a:t>("img").hide();</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onsolas"/>
                <a:ea typeface="Consolas"/>
                <a:cs typeface="Consolas"/>
                <a:sym typeface="Consolas"/>
              </a:rPr>
              <a:t>});</a:t>
            </a: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a:solidFill>
                <a:schemeClr val="dk1"/>
              </a:solidFill>
              <a:latin typeface="Consolas"/>
              <a:ea typeface="Consolas"/>
              <a:cs typeface="Consolas"/>
              <a:sym typeface="Consolas"/>
            </a:endParaRPr>
          </a:p>
        </p:txBody>
      </p:sp>
      <p:pic>
        <p:nvPicPr>
          <p:cNvPr id="649" name="Google Shape;649;p88"/>
          <p:cNvPicPr preferRelativeResize="0"/>
          <p:nvPr/>
        </p:nvPicPr>
        <p:blipFill>
          <a:blip r:embed="rId3">
            <a:alphaModFix/>
          </a:blip>
          <a:stretch>
            <a:fillRect/>
          </a:stretch>
        </p:blipFill>
        <p:spPr>
          <a:xfrm>
            <a:off x="1829850" y="2597825"/>
            <a:ext cx="693350" cy="693350"/>
          </a:xfrm>
          <a:prstGeom prst="rect">
            <a:avLst/>
          </a:prstGeom>
          <a:noFill/>
          <a:ln>
            <a:noFill/>
          </a:ln>
        </p:spPr>
      </p:pic>
      <p:pic>
        <p:nvPicPr>
          <p:cNvPr id="650" name="Google Shape;650;p88"/>
          <p:cNvPicPr preferRelativeResize="0"/>
          <p:nvPr/>
        </p:nvPicPr>
        <p:blipFill>
          <a:blip r:embed="rId4">
            <a:alphaModFix/>
          </a:blip>
          <a:stretch>
            <a:fillRect/>
          </a:stretch>
        </p:blipFill>
        <p:spPr>
          <a:xfrm>
            <a:off x="8310291" y="128022"/>
            <a:ext cx="605117" cy="605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4"/>
        <p:cNvGrpSpPr/>
        <p:nvPr/>
      </p:nvGrpSpPr>
      <p:grpSpPr>
        <a:xfrm>
          <a:off x="0" y="0"/>
          <a:ext cx="0" cy="0"/>
          <a:chOff x="0" y="0"/>
          <a:chExt cx="0" cy="0"/>
        </a:xfrm>
      </p:grpSpPr>
      <p:sp>
        <p:nvSpPr>
          <p:cNvPr id="655" name="Google Shape;655;p89"/>
          <p:cNvSpPr txBox="1">
            <a:spLocks noGrp="1"/>
          </p:cNvSpPr>
          <p:nvPr>
            <p:ph type="ctrTitle"/>
          </p:nvPr>
        </p:nvSpPr>
        <p:spPr>
          <a:xfrm>
            <a:off x="126300" y="1718625"/>
            <a:ext cx="2490600" cy="3107400"/>
          </a:xfrm>
          <a:prstGeom prst="rect">
            <a:avLst/>
          </a:prstGeom>
        </p:spPr>
        <p:txBody>
          <a:bodyPr spcFirstLastPara="1" wrap="square" lIns="91425" tIns="91425" rIns="91425" bIns="91425" anchor="t" anchorCtr="0">
            <a:noAutofit/>
          </a:bodyPr>
          <a:lstStyle/>
          <a:p>
            <a:pPr lvl="0" algn="ctr">
              <a:buSzPts val="1100"/>
            </a:pPr>
            <a:r>
              <a:rPr lang="en" dirty="0"/>
              <a:t>The </a:t>
            </a:r>
            <a:r>
              <a:rPr lang="en" b="1" u="sng" dirty="0"/>
              <a:t>Selector</a:t>
            </a:r>
            <a:r>
              <a:rPr lang="zh-CN" altLang="en-US" dirty="0"/>
              <a:t> （</a:t>
            </a:r>
            <a:r>
              <a:rPr lang="zh-CN" altLang="en" dirty="0"/>
              <a:t>选择器</a:t>
            </a:r>
            <a:r>
              <a:rPr lang="zh-CN" altLang="en-US" dirty="0"/>
              <a:t>）</a:t>
            </a:r>
            <a:r>
              <a:rPr lang="en" dirty="0"/>
              <a:t> selects the HTML element</a:t>
            </a:r>
            <a:br>
              <a:rPr lang="en" dirty="0"/>
            </a:br>
            <a:endParaRPr sz="3600" dirty="0">
              <a:solidFill>
                <a:srgbClr val="15C2D2"/>
              </a:solidFill>
            </a:endParaRPr>
          </a:p>
        </p:txBody>
      </p:sp>
      <p:sp>
        <p:nvSpPr>
          <p:cNvPr id="656" name="Google Shape;656;p89"/>
          <p:cNvSpPr txBox="1">
            <a:spLocks noGrp="1"/>
          </p:cNvSpPr>
          <p:nvPr>
            <p:ph type="body" idx="1"/>
          </p:nvPr>
        </p:nvSpPr>
        <p:spPr>
          <a:xfrm>
            <a:off x="3440800" y="2434665"/>
            <a:ext cx="5474608" cy="1860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rgbClr val="3F3B39"/>
                </a:solidFill>
                <a:latin typeface="Consolas"/>
                <a:ea typeface="Consolas"/>
                <a:cs typeface="Consolas"/>
                <a:sym typeface="Consolas"/>
              </a:rPr>
              <a:t>$</a:t>
            </a:r>
            <a:r>
              <a:rPr lang="en" sz="2400" dirty="0">
                <a:solidFill>
                  <a:srgbClr val="999999"/>
                </a:solidFill>
                <a:latin typeface="Consolas"/>
                <a:ea typeface="Consolas"/>
                <a:cs typeface="Consolas"/>
                <a:sym typeface="Consolas"/>
              </a:rPr>
              <a:t>("</a:t>
            </a:r>
            <a:r>
              <a:rPr lang="en" sz="2400" dirty="0">
                <a:solidFill>
                  <a:srgbClr val="000000"/>
                </a:solidFill>
                <a:latin typeface="Consolas"/>
                <a:ea typeface="Consolas"/>
                <a:cs typeface="Consolas"/>
                <a:sym typeface="Consolas"/>
              </a:rPr>
              <a:t>button</a:t>
            </a:r>
            <a:r>
              <a:rPr lang="en" sz="2400" dirty="0">
                <a:solidFill>
                  <a:srgbClr val="999999"/>
                </a:solidFill>
                <a:latin typeface="Consolas"/>
                <a:ea typeface="Consolas"/>
                <a:cs typeface="Consolas"/>
                <a:sym typeface="Consolas"/>
              </a:rPr>
              <a:t>").</a:t>
            </a:r>
            <a:r>
              <a:rPr lang="en" sz="2400" dirty="0">
                <a:solidFill>
                  <a:srgbClr val="000000"/>
                </a:solidFill>
                <a:latin typeface="Consolas"/>
                <a:ea typeface="Consolas"/>
                <a:cs typeface="Consolas"/>
                <a:sym typeface="Consolas"/>
              </a:rPr>
              <a:t>click</a:t>
            </a:r>
            <a:r>
              <a:rPr lang="en" sz="2400" dirty="0">
                <a:solidFill>
                  <a:srgbClr val="999999"/>
                </a:solidFill>
                <a:latin typeface="Consolas"/>
                <a:ea typeface="Consolas"/>
                <a:cs typeface="Consolas"/>
                <a:sym typeface="Consolas"/>
              </a:rPr>
              <a:t>(function() {</a:t>
            </a:r>
            <a:endParaRPr sz="2400" dirty="0">
              <a:solidFill>
                <a:srgbClr val="999999"/>
              </a:solidFill>
              <a:latin typeface="Consolas"/>
              <a:ea typeface="Consolas"/>
              <a:cs typeface="Consolas"/>
              <a:sym typeface="Consolas"/>
            </a:endParaRPr>
          </a:p>
          <a:p>
            <a:pPr marL="0" lvl="0" indent="0" algn="l" rtl="0">
              <a:spcBef>
                <a:spcPts val="0"/>
              </a:spcBef>
              <a:spcAft>
                <a:spcPts val="0"/>
              </a:spcAft>
              <a:buNone/>
            </a:pPr>
            <a:r>
              <a:rPr lang="en" sz="2400" dirty="0">
                <a:solidFill>
                  <a:srgbClr val="CCCCCC"/>
                </a:solidFill>
                <a:latin typeface="Consolas"/>
                <a:ea typeface="Consolas"/>
                <a:cs typeface="Consolas"/>
                <a:sym typeface="Consolas"/>
              </a:rPr>
              <a:t>   </a:t>
            </a:r>
            <a:r>
              <a:rPr lang="en" sz="2400" dirty="0">
                <a:solidFill>
                  <a:srgbClr val="3F3B39"/>
                </a:solidFill>
                <a:latin typeface="Consolas"/>
                <a:ea typeface="Consolas"/>
                <a:cs typeface="Consolas"/>
                <a:sym typeface="Consolas"/>
              </a:rPr>
              <a:t>$</a:t>
            </a:r>
            <a:r>
              <a:rPr lang="en" sz="2400" dirty="0">
                <a:solidFill>
                  <a:srgbClr val="999999"/>
                </a:solidFill>
                <a:latin typeface="Consolas"/>
                <a:ea typeface="Consolas"/>
                <a:cs typeface="Consolas"/>
                <a:sym typeface="Consolas"/>
              </a:rPr>
              <a:t>("</a:t>
            </a:r>
            <a:r>
              <a:rPr lang="en" sz="2400" dirty="0" err="1">
                <a:solidFill>
                  <a:srgbClr val="000000"/>
                </a:solidFill>
                <a:latin typeface="Consolas"/>
                <a:ea typeface="Consolas"/>
                <a:cs typeface="Consolas"/>
                <a:sym typeface="Consolas"/>
              </a:rPr>
              <a:t>img</a:t>
            </a:r>
            <a:r>
              <a:rPr lang="en" sz="2400" dirty="0">
                <a:solidFill>
                  <a:srgbClr val="999999"/>
                </a:solidFill>
                <a:latin typeface="Consolas"/>
                <a:ea typeface="Consolas"/>
                <a:cs typeface="Consolas"/>
                <a:sym typeface="Consolas"/>
              </a:rPr>
              <a:t>").</a:t>
            </a:r>
            <a:r>
              <a:rPr lang="en" sz="2400" dirty="0">
                <a:solidFill>
                  <a:srgbClr val="000000"/>
                </a:solidFill>
                <a:latin typeface="Consolas"/>
                <a:ea typeface="Consolas"/>
                <a:cs typeface="Consolas"/>
                <a:sym typeface="Consolas"/>
              </a:rPr>
              <a:t>hide</a:t>
            </a:r>
            <a:r>
              <a:rPr lang="en" sz="2400" dirty="0">
                <a:solidFill>
                  <a:srgbClr val="999999"/>
                </a:solidFill>
                <a:latin typeface="Consolas"/>
                <a:ea typeface="Consolas"/>
                <a:cs typeface="Consolas"/>
                <a:sym typeface="Consolas"/>
              </a:rPr>
              <a:t>();</a:t>
            </a:r>
            <a:endParaRPr sz="2400" dirty="0">
              <a:solidFill>
                <a:srgbClr val="999999"/>
              </a:solidFill>
              <a:latin typeface="Consolas"/>
              <a:ea typeface="Consolas"/>
              <a:cs typeface="Consolas"/>
              <a:sym typeface="Consolas"/>
            </a:endParaRPr>
          </a:p>
          <a:p>
            <a:pPr marL="0" lvl="0" indent="0" algn="l" rtl="0">
              <a:spcBef>
                <a:spcPts val="0"/>
              </a:spcBef>
              <a:spcAft>
                <a:spcPts val="0"/>
              </a:spcAft>
              <a:buNone/>
            </a:pPr>
            <a:r>
              <a:rPr lang="en" sz="2400" dirty="0">
                <a:solidFill>
                  <a:srgbClr val="999999"/>
                </a:solidFill>
                <a:latin typeface="Consolas"/>
                <a:ea typeface="Consolas"/>
                <a:cs typeface="Consolas"/>
                <a:sym typeface="Consolas"/>
              </a:rPr>
              <a:t>});</a:t>
            </a:r>
            <a:endParaRPr sz="2400" dirty="0">
              <a:solidFill>
                <a:srgbClr val="999999"/>
              </a:solidFill>
              <a:latin typeface="Consolas"/>
              <a:ea typeface="Consolas"/>
              <a:cs typeface="Consolas"/>
              <a:sym typeface="Consolas"/>
            </a:endParaRPr>
          </a:p>
        </p:txBody>
      </p:sp>
      <p:sp>
        <p:nvSpPr>
          <p:cNvPr id="657" name="Google Shape;657;p89"/>
          <p:cNvSpPr/>
          <p:nvPr/>
        </p:nvSpPr>
        <p:spPr>
          <a:xfrm>
            <a:off x="3838175" y="2856625"/>
            <a:ext cx="1405500" cy="3294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9"/>
          <p:cNvSpPr/>
          <p:nvPr/>
        </p:nvSpPr>
        <p:spPr>
          <a:xfrm>
            <a:off x="3735575" y="1718625"/>
            <a:ext cx="1610700" cy="4128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AA7B"/>
                </a:solidFill>
                <a:latin typeface="Helvetica Neue"/>
                <a:ea typeface="Helvetica Neue"/>
                <a:cs typeface="Helvetica Neue"/>
                <a:sym typeface="Helvetica Neue"/>
              </a:rPr>
              <a:t>Selector</a:t>
            </a:r>
            <a:endParaRPr sz="2400" b="1">
              <a:solidFill>
                <a:srgbClr val="FFAA7B"/>
              </a:solidFill>
              <a:latin typeface="Helvetica Neue"/>
              <a:ea typeface="Helvetica Neue"/>
              <a:cs typeface="Helvetica Neue"/>
              <a:sym typeface="Helvetica Neue"/>
            </a:endParaRPr>
          </a:p>
        </p:txBody>
      </p:sp>
      <p:cxnSp>
        <p:nvCxnSpPr>
          <p:cNvPr id="659" name="Google Shape;659;p89"/>
          <p:cNvCxnSpPr>
            <a:stCxn id="658" idx="2"/>
            <a:endCxn id="657" idx="0"/>
          </p:cNvCxnSpPr>
          <p:nvPr/>
        </p:nvCxnSpPr>
        <p:spPr>
          <a:xfrm>
            <a:off x="4540925" y="2131425"/>
            <a:ext cx="0" cy="725100"/>
          </a:xfrm>
          <a:prstGeom prst="straightConnector1">
            <a:avLst/>
          </a:prstGeom>
          <a:noFill/>
          <a:ln w="28575" cap="flat" cmpd="sng">
            <a:solidFill>
              <a:srgbClr val="0080FF"/>
            </a:solidFill>
            <a:prstDash val="solid"/>
            <a:round/>
            <a:headEnd type="none" w="med" len="med"/>
            <a:tailEnd type="none" w="med" len="med"/>
          </a:ln>
        </p:spPr>
      </p:cxnSp>
      <p:sp>
        <p:nvSpPr>
          <p:cNvPr id="660" name="Google Shape;660;p89"/>
          <p:cNvSpPr/>
          <p:nvPr/>
        </p:nvSpPr>
        <p:spPr>
          <a:xfrm>
            <a:off x="4342125" y="3215000"/>
            <a:ext cx="901500" cy="3294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1" name="Google Shape;661;p89"/>
          <p:cNvCxnSpPr>
            <a:stCxn id="660" idx="1"/>
            <a:endCxn id="658" idx="1"/>
          </p:cNvCxnSpPr>
          <p:nvPr/>
        </p:nvCxnSpPr>
        <p:spPr>
          <a:xfrm rot="10800000">
            <a:off x="3735525" y="1925000"/>
            <a:ext cx="606600" cy="1454700"/>
          </a:xfrm>
          <a:prstGeom prst="bentConnector3">
            <a:avLst>
              <a:gd name="adj1" fmla="val 139247"/>
            </a:avLst>
          </a:prstGeom>
          <a:noFill/>
          <a:ln w="28575" cap="flat" cmpd="sng">
            <a:solidFill>
              <a:srgbClr val="0080FF"/>
            </a:solidFill>
            <a:prstDash val="solid"/>
            <a:round/>
            <a:headEnd type="none" w="med" len="med"/>
            <a:tailEnd type="none" w="med" len="med"/>
          </a:ln>
        </p:spPr>
      </p:cxnSp>
      <p:pic>
        <p:nvPicPr>
          <p:cNvPr id="662" name="Google Shape;662;p89"/>
          <p:cNvPicPr preferRelativeResize="0"/>
          <p:nvPr/>
        </p:nvPicPr>
        <p:blipFill>
          <a:blip r:embed="rId3">
            <a:alphaModFix/>
          </a:blip>
          <a:stretch>
            <a:fillRect/>
          </a:stretch>
        </p:blipFill>
        <p:spPr>
          <a:xfrm>
            <a:off x="8310291" y="128022"/>
            <a:ext cx="605117" cy="605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6"/>
        <p:cNvGrpSpPr/>
        <p:nvPr/>
      </p:nvGrpSpPr>
      <p:grpSpPr>
        <a:xfrm>
          <a:off x="0" y="0"/>
          <a:ext cx="0" cy="0"/>
          <a:chOff x="0" y="0"/>
          <a:chExt cx="0" cy="0"/>
        </a:xfrm>
      </p:grpSpPr>
      <p:sp>
        <p:nvSpPr>
          <p:cNvPr id="667" name="Google Shape;667;p90"/>
          <p:cNvSpPr txBox="1">
            <a:spLocks noGrp="1"/>
          </p:cNvSpPr>
          <p:nvPr>
            <p:ph type="ctrTitle"/>
          </p:nvPr>
        </p:nvSpPr>
        <p:spPr>
          <a:xfrm>
            <a:off x="195775" y="1718625"/>
            <a:ext cx="2340300" cy="3107400"/>
          </a:xfrm>
          <a:prstGeom prst="rect">
            <a:avLst/>
          </a:prstGeom>
        </p:spPr>
        <p:txBody>
          <a:bodyPr spcFirstLastPara="1" wrap="square" lIns="91425" tIns="91425" rIns="91425" bIns="91425" anchor="t" anchorCtr="0">
            <a:noAutofit/>
          </a:bodyPr>
          <a:lstStyle/>
          <a:p>
            <a:pPr lvl="0">
              <a:buSzPts val="1100"/>
            </a:pPr>
            <a:r>
              <a:rPr lang="en" dirty="0"/>
              <a:t>The </a:t>
            </a:r>
            <a:r>
              <a:rPr lang="en" b="1" u="sng" dirty="0"/>
              <a:t>event</a:t>
            </a:r>
            <a:r>
              <a:rPr lang="en" dirty="0"/>
              <a:t> </a:t>
            </a:r>
            <a:r>
              <a:rPr lang="zh-CN" altLang="en-US" dirty="0"/>
              <a:t>（</a:t>
            </a:r>
            <a:r>
              <a:rPr lang="zh-CN" altLang="en" dirty="0"/>
              <a:t>事件</a:t>
            </a:r>
            <a:r>
              <a:rPr lang="zh-CN" altLang="en-US" dirty="0"/>
              <a:t>） </a:t>
            </a:r>
            <a:r>
              <a:rPr lang="en" dirty="0"/>
              <a:t>is what the user does to the selector</a:t>
            </a:r>
            <a:br>
              <a:rPr lang="en" dirty="0"/>
            </a:br>
            <a:endParaRPr sz="3600" dirty="0">
              <a:solidFill>
                <a:srgbClr val="15C2D2"/>
              </a:solidFill>
            </a:endParaRPr>
          </a:p>
        </p:txBody>
      </p:sp>
      <p:sp>
        <p:nvSpPr>
          <p:cNvPr id="668" name="Google Shape;668;p90"/>
          <p:cNvSpPr txBox="1">
            <a:spLocks noGrp="1"/>
          </p:cNvSpPr>
          <p:nvPr>
            <p:ph type="body" idx="1"/>
          </p:nvPr>
        </p:nvSpPr>
        <p:spPr>
          <a:xfrm>
            <a:off x="3314100" y="2179425"/>
            <a:ext cx="5015100" cy="1860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a:solidFill>
                  <a:srgbClr val="3F3B39"/>
                </a:solidFill>
                <a:latin typeface="Consolas"/>
                <a:ea typeface="Consolas"/>
                <a:cs typeface="Consolas"/>
                <a:sym typeface="Consolas"/>
              </a:rPr>
              <a:t>$</a:t>
            </a:r>
            <a:r>
              <a:rPr lang="en" sz="2200" dirty="0">
                <a:solidFill>
                  <a:srgbClr val="999999"/>
                </a:solidFill>
                <a:latin typeface="Consolas"/>
                <a:ea typeface="Consolas"/>
                <a:cs typeface="Consolas"/>
                <a:sym typeface="Consolas"/>
              </a:rPr>
              <a:t>("</a:t>
            </a:r>
            <a:r>
              <a:rPr lang="en" sz="2200" dirty="0">
                <a:solidFill>
                  <a:srgbClr val="000000"/>
                </a:solidFill>
                <a:latin typeface="Consolas"/>
                <a:ea typeface="Consolas"/>
                <a:cs typeface="Consolas"/>
                <a:sym typeface="Consolas"/>
              </a:rPr>
              <a:t>button</a:t>
            </a:r>
            <a:r>
              <a:rPr lang="en" sz="2200" dirty="0">
                <a:solidFill>
                  <a:srgbClr val="999999"/>
                </a:solidFill>
                <a:latin typeface="Consolas"/>
                <a:ea typeface="Consolas"/>
                <a:cs typeface="Consolas"/>
                <a:sym typeface="Consolas"/>
              </a:rPr>
              <a:t>").</a:t>
            </a:r>
            <a:r>
              <a:rPr lang="en" sz="2200" dirty="0">
                <a:solidFill>
                  <a:srgbClr val="000000"/>
                </a:solidFill>
                <a:latin typeface="Consolas"/>
                <a:ea typeface="Consolas"/>
                <a:cs typeface="Consolas"/>
                <a:sym typeface="Consolas"/>
              </a:rPr>
              <a:t>click</a:t>
            </a:r>
            <a:r>
              <a:rPr lang="en" sz="2200" dirty="0">
                <a:solidFill>
                  <a:srgbClr val="999999"/>
                </a:solidFill>
                <a:latin typeface="Consolas"/>
                <a:ea typeface="Consolas"/>
                <a:cs typeface="Consolas"/>
                <a:sym typeface="Consolas"/>
              </a:rPr>
              <a:t>(function() {</a:t>
            </a:r>
            <a:endParaRPr sz="2200" dirty="0">
              <a:solidFill>
                <a:srgbClr val="999999"/>
              </a:solidFill>
              <a:latin typeface="Consolas"/>
              <a:ea typeface="Consolas"/>
              <a:cs typeface="Consolas"/>
              <a:sym typeface="Consolas"/>
            </a:endParaRPr>
          </a:p>
          <a:p>
            <a:pPr marL="0" lvl="0" indent="0" algn="l" rtl="0">
              <a:spcBef>
                <a:spcPts val="0"/>
              </a:spcBef>
              <a:spcAft>
                <a:spcPts val="0"/>
              </a:spcAft>
              <a:buNone/>
            </a:pPr>
            <a:r>
              <a:rPr lang="en" sz="2200" dirty="0">
                <a:solidFill>
                  <a:srgbClr val="CCCCCC"/>
                </a:solidFill>
                <a:latin typeface="Consolas"/>
                <a:ea typeface="Consolas"/>
                <a:cs typeface="Consolas"/>
                <a:sym typeface="Consolas"/>
              </a:rPr>
              <a:t>   </a:t>
            </a:r>
            <a:r>
              <a:rPr lang="en" sz="2200" dirty="0">
                <a:solidFill>
                  <a:srgbClr val="3F3B39"/>
                </a:solidFill>
                <a:latin typeface="Consolas"/>
                <a:ea typeface="Consolas"/>
                <a:cs typeface="Consolas"/>
                <a:sym typeface="Consolas"/>
              </a:rPr>
              <a:t>$</a:t>
            </a:r>
            <a:r>
              <a:rPr lang="en" sz="2200" dirty="0">
                <a:solidFill>
                  <a:srgbClr val="999999"/>
                </a:solidFill>
                <a:latin typeface="Consolas"/>
                <a:ea typeface="Consolas"/>
                <a:cs typeface="Consolas"/>
                <a:sym typeface="Consolas"/>
              </a:rPr>
              <a:t>("</a:t>
            </a:r>
            <a:r>
              <a:rPr lang="en" sz="2200" dirty="0" err="1">
                <a:solidFill>
                  <a:srgbClr val="000000"/>
                </a:solidFill>
                <a:latin typeface="Consolas"/>
                <a:ea typeface="Consolas"/>
                <a:cs typeface="Consolas"/>
                <a:sym typeface="Consolas"/>
              </a:rPr>
              <a:t>img</a:t>
            </a:r>
            <a:r>
              <a:rPr lang="en" sz="2200" dirty="0">
                <a:solidFill>
                  <a:srgbClr val="999999"/>
                </a:solidFill>
                <a:latin typeface="Consolas"/>
                <a:ea typeface="Consolas"/>
                <a:cs typeface="Consolas"/>
                <a:sym typeface="Consolas"/>
              </a:rPr>
              <a:t>").</a:t>
            </a:r>
            <a:r>
              <a:rPr lang="en" sz="2200" dirty="0">
                <a:solidFill>
                  <a:srgbClr val="000000"/>
                </a:solidFill>
                <a:latin typeface="Consolas"/>
                <a:ea typeface="Consolas"/>
                <a:cs typeface="Consolas"/>
                <a:sym typeface="Consolas"/>
              </a:rPr>
              <a:t>hide</a:t>
            </a:r>
            <a:r>
              <a:rPr lang="en" sz="2200" dirty="0">
                <a:solidFill>
                  <a:srgbClr val="999999"/>
                </a:solidFill>
                <a:latin typeface="Consolas"/>
                <a:ea typeface="Consolas"/>
                <a:cs typeface="Consolas"/>
                <a:sym typeface="Consolas"/>
              </a:rPr>
              <a:t>();</a:t>
            </a:r>
            <a:endParaRPr sz="2200" dirty="0">
              <a:solidFill>
                <a:srgbClr val="999999"/>
              </a:solidFill>
              <a:latin typeface="Consolas"/>
              <a:ea typeface="Consolas"/>
              <a:cs typeface="Consolas"/>
              <a:sym typeface="Consolas"/>
            </a:endParaRPr>
          </a:p>
          <a:p>
            <a:pPr marL="0" lvl="0" indent="0" algn="l" rtl="0">
              <a:spcBef>
                <a:spcPts val="0"/>
              </a:spcBef>
              <a:spcAft>
                <a:spcPts val="0"/>
              </a:spcAft>
              <a:buNone/>
            </a:pPr>
            <a:r>
              <a:rPr lang="en" sz="2200" dirty="0">
                <a:solidFill>
                  <a:srgbClr val="999999"/>
                </a:solidFill>
                <a:latin typeface="Consolas"/>
                <a:ea typeface="Consolas"/>
                <a:cs typeface="Consolas"/>
                <a:sym typeface="Consolas"/>
              </a:rPr>
              <a:t>});</a:t>
            </a:r>
            <a:endParaRPr sz="2200" dirty="0">
              <a:solidFill>
                <a:srgbClr val="999999"/>
              </a:solidFill>
              <a:latin typeface="Consolas"/>
              <a:ea typeface="Consolas"/>
              <a:cs typeface="Consolas"/>
              <a:sym typeface="Consolas"/>
            </a:endParaRPr>
          </a:p>
        </p:txBody>
      </p:sp>
      <p:sp>
        <p:nvSpPr>
          <p:cNvPr id="669" name="Google Shape;669;p90"/>
          <p:cNvSpPr/>
          <p:nvPr/>
        </p:nvSpPr>
        <p:spPr>
          <a:xfrm>
            <a:off x="5214700" y="2583700"/>
            <a:ext cx="845100" cy="3294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0"/>
          <p:cNvSpPr/>
          <p:nvPr/>
        </p:nvSpPr>
        <p:spPr>
          <a:xfrm>
            <a:off x="4831900" y="1538800"/>
            <a:ext cx="1610700" cy="4128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AA7B"/>
                </a:solidFill>
                <a:latin typeface="Helvetica Neue"/>
                <a:ea typeface="Helvetica Neue"/>
                <a:cs typeface="Helvetica Neue"/>
                <a:sym typeface="Helvetica Neue"/>
              </a:rPr>
              <a:t>event</a:t>
            </a:r>
            <a:endParaRPr sz="2400" b="1">
              <a:solidFill>
                <a:srgbClr val="FFAA7B"/>
              </a:solidFill>
              <a:latin typeface="Helvetica Neue"/>
              <a:ea typeface="Helvetica Neue"/>
              <a:cs typeface="Helvetica Neue"/>
              <a:sym typeface="Helvetica Neue"/>
            </a:endParaRPr>
          </a:p>
        </p:txBody>
      </p:sp>
      <p:cxnSp>
        <p:nvCxnSpPr>
          <p:cNvPr id="671" name="Google Shape;671;p90"/>
          <p:cNvCxnSpPr>
            <a:stCxn id="670" idx="2"/>
            <a:endCxn id="669" idx="0"/>
          </p:cNvCxnSpPr>
          <p:nvPr/>
        </p:nvCxnSpPr>
        <p:spPr>
          <a:xfrm>
            <a:off x="5637250" y="1951600"/>
            <a:ext cx="0" cy="632100"/>
          </a:xfrm>
          <a:prstGeom prst="straightConnector1">
            <a:avLst/>
          </a:prstGeom>
          <a:noFill/>
          <a:ln w="28575" cap="flat" cmpd="sng">
            <a:solidFill>
              <a:srgbClr val="0080FF"/>
            </a:solidFill>
            <a:prstDash val="solid"/>
            <a:round/>
            <a:headEnd type="none" w="med" len="med"/>
            <a:tailEnd type="none" w="med" len="med"/>
          </a:ln>
        </p:spPr>
      </p:cxnSp>
      <p:pic>
        <p:nvPicPr>
          <p:cNvPr id="672" name="Google Shape;672;p90"/>
          <p:cNvPicPr preferRelativeResize="0"/>
          <p:nvPr/>
        </p:nvPicPr>
        <p:blipFill>
          <a:blip r:embed="rId3">
            <a:alphaModFix/>
          </a:blip>
          <a:stretch>
            <a:fillRect/>
          </a:stretch>
        </p:blipFill>
        <p:spPr>
          <a:xfrm>
            <a:off x="8310291" y="128022"/>
            <a:ext cx="605117" cy="605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76"/>
        <p:cNvGrpSpPr/>
        <p:nvPr/>
      </p:nvGrpSpPr>
      <p:grpSpPr>
        <a:xfrm>
          <a:off x="0" y="0"/>
          <a:ext cx="0" cy="0"/>
          <a:chOff x="0" y="0"/>
          <a:chExt cx="0" cy="0"/>
        </a:xfrm>
      </p:grpSpPr>
      <p:sp>
        <p:nvSpPr>
          <p:cNvPr id="677" name="Google Shape;677;p9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lvl="0">
              <a:buSzPts val="1100"/>
            </a:pPr>
            <a:r>
              <a:rPr lang="en" dirty="0"/>
              <a:t>The </a:t>
            </a:r>
            <a:r>
              <a:rPr lang="en" b="1" u="sng" dirty="0"/>
              <a:t>action</a:t>
            </a:r>
            <a:r>
              <a:rPr lang="zh-CN" altLang="en-US" dirty="0"/>
              <a:t>（动作）</a:t>
            </a:r>
            <a:r>
              <a:rPr lang="en" dirty="0"/>
              <a:t> is what the website does in response to the event</a:t>
            </a:r>
            <a:endParaRPr dirty="0"/>
          </a:p>
          <a:p>
            <a:pPr marL="0" lvl="0" indent="0" algn="l" rtl="0">
              <a:spcBef>
                <a:spcPts val="0"/>
              </a:spcBef>
              <a:spcAft>
                <a:spcPts val="0"/>
              </a:spcAft>
              <a:buClr>
                <a:schemeClr val="dk1"/>
              </a:buClr>
              <a:buSzPts val="1100"/>
              <a:buFont typeface="Arial"/>
              <a:buNone/>
            </a:pPr>
            <a:endParaRPr dirty="0"/>
          </a:p>
        </p:txBody>
      </p:sp>
      <p:sp>
        <p:nvSpPr>
          <p:cNvPr id="678" name="Google Shape;678;p91"/>
          <p:cNvSpPr txBox="1">
            <a:spLocks noGrp="1"/>
          </p:cNvSpPr>
          <p:nvPr>
            <p:ph type="body" idx="1"/>
          </p:nvPr>
        </p:nvSpPr>
        <p:spPr>
          <a:xfrm>
            <a:off x="3314100" y="1551063"/>
            <a:ext cx="5471312" cy="1860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rgbClr val="3F3B39"/>
                </a:solidFill>
                <a:latin typeface="Consolas"/>
                <a:ea typeface="Consolas"/>
                <a:cs typeface="Consolas"/>
                <a:sym typeface="Consolas"/>
              </a:rPr>
              <a:t>$</a:t>
            </a:r>
            <a:r>
              <a:rPr lang="en" sz="2400" dirty="0">
                <a:solidFill>
                  <a:srgbClr val="999999"/>
                </a:solidFill>
                <a:latin typeface="Consolas"/>
                <a:ea typeface="Consolas"/>
                <a:cs typeface="Consolas"/>
                <a:sym typeface="Consolas"/>
              </a:rPr>
              <a:t>("</a:t>
            </a:r>
            <a:r>
              <a:rPr lang="en" sz="2400" dirty="0">
                <a:solidFill>
                  <a:srgbClr val="000000"/>
                </a:solidFill>
                <a:latin typeface="Consolas"/>
                <a:ea typeface="Consolas"/>
                <a:cs typeface="Consolas"/>
                <a:sym typeface="Consolas"/>
              </a:rPr>
              <a:t>button</a:t>
            </a:r>
            <a:r>
              <a:rPr lang="en" sz="2400" dirty="0">
                <a:solidFill>
                  <a:srgbClr val="999999"/>
                </a:solidFill>
                <a:latin typeface="Consolas"/>
                <a:ea typeface="Consolas"/>
                <a:cs typeface="Consolas"/>
                <a:sym typeface="Consolas"/>
              </a:rPr>
              <a:t>").</a:t>
            </a:r>
            <a:r>
              <a:rPr lang="en" sz="2400" dirty="0">
                <a:solidFill>
                  <a:srgbClr val="000000"/>
                </a:solidFill>
                <a:latin typeface="Consolas"/>
                <a:ea typeface="Consolas"/>
                <a:cs typeface="Consolas"/>
                <a:sym typeface="Consolas"/>
              </a:rPr>
              <a:t>click</a:t>
            </a:r>
            <a:r>
              <a:rPr lang="en" sz="2400" dirty="0">
                <a:solidFill>
                  <a:srgbClr val="999999"/>
                </a:solidFill>
                <a:latin typeface="Consolas"/>
                <a:ea typeface="Consolas"/>
                <a:cs typeface="Consolas"/>
                <a:sym typeface="Consolas"/>
              </a:rPr>
              <a:t>(function() {</a:t>
            </a:r>
            <a:endParaRPr sz="2400" dirty="0">
              <a:solidFill>
                <a:srgbClr val="999999"/>
              </a:solidFill>
              <a:latin typeface="Consolas"/>
              <a:ea typeface="Consolas"/>
              <a:cs typeface="Consolas"/>
              <a:sym typeface="Consolas"/>
            </a:endParaRPr>
          </a:p>
          <a:p>
            <a:pPr marL="0" lvl="0" indent="0" algn="l" rtl="0">
              <a:spcBef>
                <a:spcPts val="0"/>
              </a:spcBef>
              <a:spcAft>
                <a:spcPts val="0"/>
              </a:spcAft>
              <a:buNone/>
            </a:pPr>
            <a:r>
              <a:rPr lang="en" sz="2400" dirty="0">
                <a:solidFill>
                  <a:srgbClr val="CCCCCC"/>
                </a:solidFill>
                <a:latin typeface="Consolas"/>
                <a:ea typeface="Consolas"/>
                <a:cs typeface="Consolas"/>
                <a:sym typeface="Consolas"/>
              </a:rPr>
              <a:t>   </a:t>
            </a:r>
            <a:r>
              <a:rPr lang="en" sz="2400" dirty="0">
                <a:solidFill>
                  <a:srgbClr val="3F3B39"/>
                </a:solidFill>
                <a:latin typeface="Consolas"/>
                <a:ea typeface="Consolas"/>
                <a:cs typeface="Consolas"/>
                <a:sym typeface="Consolas"/>
              </a:rPr>
              <a:t>$</a:t>
            </a:r>
            <a:r>
              <a:rPr lang="en" sz="2400" dirty="0">
                <a:solidFill>
                  <a:srgbClr val="999999"/>
                </a:solidFill>
                <a:latin typeface="Consolas"/>
                <a:ea typeface="Consolas"/>
                <a:cs typeface="Consolas"/>
                <a:sym typeface="Consolas"/>
              </a:rPr>
              <a:t>("</a:t>
            </a:r>
            <a:r>
              <a:rPr lang="en" sz="2400" dirty="0" err="1">
                <a:solidFill>
                  <a:srgbClr val="000000"/>
                </a:solidFill>
                <a:latin typeface="Consolas"/>
                <a:ea typeface="Consolas"/>
                <a:cs typeface="Consolas"/>
                <a:sym typeface="Consolas"/>
              </a:rPr>
              <a:t>img</a:t>
            </a:r>
            <a:r>
              <a:rPr lang="en" sz="2400" dirty="0">
                <a:solidFill>
                  <a:srgbClr val="999999"/>
                </a:solidFill>
                <a:latin typeface="Consolas"/>
                <a:ea typeface="Consolas"/>
                <a:cs typeface="Consolas"/>
                <a:sym typeface="Consolas"/>
              </a:rPr>
              <a:t>").</a:t>
            </a:r>
            <a:r>
              <a:rPr lang="en" sz="2400" dirty="0">
                <a:solidFill>
                  <a:srgbClr val="000000"/>
                </a:solidFill>
                <a:latin typeface="Consolas"/>
                <a:ea typeface="Consolas"/>
                <a:cs typeface="Consolas"/>
                <a:sym typeface="Consolas"/>
              </a:rPr>
              <a:t>hide</a:t>
            </a:r>
            <a:r>
              <a:rPr lang="en" sz="2400" dirty="0">
                <a:solidFill>
                  <a:srgbClr val="999999"/>
                </a:solidFill>
                <a:latin typeface="Consolas"/>
                <a:ea typeface="Consolas"/>
                <a:cs typeface="Consolas"/>
                <a:sym typeface="Consolas"/>
              </a:rPr>
              <a:t>();</a:t>
            </a:r>
            <a:endParaRPr sz="2400" dirty="0">
              <a:solidFill>
                <a:srgbClr val="999999"/>
              </a:solidFill>
              <a:latin typeface="Consolas"/>
              <a:ea typeface="Consolas"/>
              <a:cs typeface="Consolas"/>
              <a:sym typeface="Consolas"/>
            </a:endParaRPr>
          </a:p>
          <a:p>
            <a:pPr marL="0" lvl="0" indent="0" algn="l" rtl="0">
              <a:spcBef>
                <a:spcPts val="0"/>
              </a:spcBef>
              <a:spcAft>
                <a:spcPts val="0"/>
              </a:spcAft>
              <a:buNone/>
            </a:pPr>
            <a:r>
              <a:rPr lang="en" sz="2400" dirty="0">
                <a:solidFill>
                  <a:srgbClr val="999999"/>
                </a:solidFill>
                <a:latin typeface="Consolas"/>
                <a:ea typeface="Consolas"/>
                <a:cs typeface="Consolas"/>
                <a:sym typeface="Consolas"/>
              </a:rPr>
              <a:t>});</a:t>
            </a:r>
            <a:endParaRPr sz="2400" dirty="0">
              <a:solidFill>
                <a:srgbClr val="999999"/>
              </a:solidFill>
              <a:latin typeface="Consolas"/>
              <a:ea typeface="Consolas"/>
              <a:cs typeface="Consolas"/>
              <a:sym typeface="Consolas"/>
            </a:endParaRPr>
          </a:p>
        </p:txBody>
      </p:sp>
      <p:sp>
        <p:nvSpPr>
          <p:cNvPr id="679" name="Google Shape;679;p91"/>
          <p:cNvSpPr/>
          <p:nvPr/>
        </p:nvSpPr>
        <p:spPr>
          <a:xfrm>
            <a:off x="5390150" y="2316375"/>
            <a:ext cx="720900" cy="3294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1"/>
          <p:cNvSpPr/>
          <p:nvPr/>
        </p:nvSpPr>
        <p:spPr>
          <a:xfrm>
            <a:off x="4945250" y="3677388"/>
            <a:ext cx="1610700" cy="4128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AA7B"/>
                </a:solidFill>
                <a:latin typeface="Helvetica Neue"/>
                <a:ea typeface="Helvetica Neue"/>
                <a:cs typeface="Helvetica Neue"/>
                <a:sym typeface="Helvetica Neue"/>
              </a:rPr>
              <a:t>action</a:t>
            </a:r>
            <a:endParaRPr sz="2400" b="1">
              <a:solidFill>
                <a:srgbClr val="FFAA7B"/>
              </a:solidFill>
              <a:latin typeface="Helvetica Neue"/>
              <a:ea typeface="Helvetica Neue"/>
              <a:cs typeface="Helvetica Neue"/>
              <a:sym typeface="Helvetica Neue"/>
            </a:endParaRPr>
          </a:p>
        </p:txBody>
      </p:sp>
      <p:cxnSp>
        <p:nvCxnSpPr>
          <p:cNvPr id="681" name="Google Shape;681;p91"/>
          <p:cNvCxnSpPr>
            <a:stCxn id="680" idx="0"/>
            <a:endCxn id="679" idx="2"/>
          </p:cNvCxnSpPr>
          <p:nvPr/>
        </p:nvCxnSpPr>
        <p:spPr>
          <a:xfrm rot="10800000">
            <a:off x="5750600" y="2645688"/>
            <a:ext cx="0" cy="1031700"/>
          </a:xfrm>
          <a:prstGeom prst="straightConnector1">
            <a:avLst/>
          </a:prstGeom>
          <a:noFill/>
          <a:ln w="28575" cap="flat" cmpd="sng">
            <a:solidFill>
              <a:srgbClr val="0080FF"/>
            </a:solidFill>
            <a:prstDash val="solid"/>
            <a:round/>
            <a:headEnd type="none" w="med" len="med"/>
            <a:tailEnd type="none" w="med" len="med"/>
          </a:ln>
        </p:spPr>
      </p:cxnSp>
      <p:pic>
        <p:nvPicPr>
          <p:cNvPr id="682" name="Google Shape;682;p91"/>
          <p:cNvPicPr preferRelativeResize="0"/>
          <p:nvPr/>
        </p:nvPicPr>
        <p:blipFill>
          <a:blip r:embed="rId3">
            <a:alphaModFix/>
          </a:blip>
          <a:stretch>
            <a:fillRect/>
          </a:stretch>
        </p:blipFill>
        <p:spPr>
          <a:xfrm>
            <a:off x="8310291" y="128022"/>
            <a:ext cx="605117" cy="605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6"/>
        <p:cNvGrpSpPr/>
        <p:nvPr/>
      </p:nvGrpSpPr>
      <p:grpSpPr>
        <a:xfrm>
          <a:off x="0" y="0"/>
          <a:ext cx="0" cy="0"/>
          <a:chOff x="0" y="0"/>
          <a:chExt cx="0" cy="0"/>
        </a:xfrm>
      </p:grpSpPr>
      <p:sp>
        <p:nvSpPr>
          <p:cNvPr id="687" name="Google Shape;687;p92"/>
          <p:cNvSpPr txBox="1">
            <a:spLocks noGrp="1"/>
          </p:cNvSpPr>
          <p:nvPr>
            <p:ph type="ctrTitle"/>
          </p:nvPr>
        </p:nvSpPr>
        <p:spPr>
          <a:xfrm>
            <a:off x="126450" y="1974300"/>
            <a:ext cx="2490600" cy="285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dirty="0"/>
              <a:t>Besides HTML tag</a:t>
            </a:r>
            <a:r>
              <a:rPr lang="zh-CN" altLang="en-US" b="1" dirty="0"/>
              <a:t>（标签）</a:t>
            </a:r>
            <a:r>
              <a:rPr lang="en" b="1" dirty="0"/>
              <a:t> names, what else can you use as a selector?</a:t>
            </a:r>
            <a:br>
              <a:rPr lang="en" b="1" dirty="0"/>
            </a:br>
            <a:endParaRPr b="1"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endParaRPr b="1" dirty="0"/>
          </a:p>
        </p:txBody>
      </p:sp>
      <p:sp>
        <p:nvSpPr>
          <p:cNvPr id="688" name="Google Shape;688;p92"/>
          <p:cNvSpPr txBox="1">
            <a:spLocks noGrp="1"/>
          </p:cNvSpPr>
          <p:nvPr>
            <p:ph type="body" idx="1"/>
          </p:nvPr>
        </p:nvSpPr>
        <p:spPr>
          <a:xfrm>
            <a:off x="3587498" y="2654300"/>
            <a:ext cx="5160300" cy="1860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a:solidFill>
                  <a:srgbClr val="3F3B39"/>
                </a:solidFill>
                <a:latin typeface="Consolas"/>
                <a:ea typeface="Consolas"/>
                <a:cs typeface="Consolas"/>
                <a:sym typeface="Consolas"/>
              </a:rPr>
              <a:t>$</a:t>
            </a:r>
            <a:r>
              <a:rPr lang="en" sz="2200" dirty="0">
                <a:solidFill>
                  <a:srgbClr val="999999"/>
                </a:solidFill>
                <a:latin typeface="Consolas"/>
                <a:ea typeface="Consolas"/>
                <a:cs typeface="Consolas"/>
                <a:sym typeface="Consolas"/>
              </a:rPr>
              <a:t>("</a:t>
            </a:r>
            <a:r>
              <a:rPr lang="en" sz="2200" dirty="0">
                <a:solidFill>
                  <a:srgbClr val="000000"/>
                </a:solidFill>
                <a:latin typeface="Consolas"/>
                <a:ea typeface="Consolas"/>
                <a:cs typeface="Consolas"/>
                <a:sym typeface="Consolas"/>
              </a:rPr>
              <a:t>button</a:t>
            </a:r>
            <a:r>
              <a:rPr lang="en" sz="2200" dirty="0">
                <a:solidFill>
                  <a:srgbClr val="999999"/>
                </a:solidFill>
                <a:latin typeface="Consolas"/>
                <a:ea typeface="Consolas"/>
                <a:cs typeface="Consolas"/>
                <a:sym typeface="Consolas"/>
              </a:rPr>
              <a:t>").</a:t>
            </a:r>
            <a:r>
              <a:rPr lang="en" sz="2200" dirty="0">
                <a:solidFill>
                  <a:srgbClr val="000000"/>
                </a:solidFill>
                <a:latin typeface="Consolas"/>
                <a:ea typeface="Consolas"/>
                <a:cs typeface="Consolas"/>
                <a:sym typeface="Consolas"/>
              </a:rPr>
              <a:t>click</a:t>
            </a:r>
            <a:r>
              <a:rPr lang="en" sz="2200" dirty="0">
                <a:solidFill>
                  <a:srgbClr val="999999"/>
                </a:solidFill>
                <a:latin typeface="Consolas"/>
                <a:ea typeface="Consolas"/>
                <a:cs typeface="Consolas"/>
                <a:sym typeface="Consolas"/>
              </a:rPr>
              <a:t>(function() {</a:t>
            </a:r>
            <a:endParaRPr sz="2200" dirty="0">
              <a:solidFill>
                <a:srgbClr val="999999"/>
              </a:solidFill>
              <a:latin typeface="Consolas"/>
              <a:ea typeface="Consolas"/>
              <a:cs typeface="Consolas"/>
              <a:sym typeface="Consolas"/>
            </a:endParaRPr>
          </a:p>
          <a:p>
            <a:pPr marL="0" lvl="0" indent="0" algn="l" rtl="0">
              <a:spcBef>
                <a:spcPts val="0"/>
              </a:spcBef>
              <a:spcAft>
                <a:spcPts val="0"/>
              </a:spcAft>
              <a:buNone/>
            </a:pPr>
            <a:r>
              <a:rPr lang="en" sz="2200" dirty="0">
                <a:solidFill>
                  <a:srgbClr val="CCCCCC"/>
                </a:solidFill>
                <a:latin typeface="Consolas"/>
                <a:ea typeface="Consolas"/>
                <a:cs typeface="Consolas"/>
                <a:sym typeface="Consolas"/>
              </a:rPr>
              <a:t>   </a:t>
            </a:r>
            <a:r>
              <a:rPr lang="en" sz="2200" dirty="0">
                <a:solidFill>
                  <a:srgbClr val="3F3B39"/>
                </a:solidFill>
                <a:latin typeface="Consolas"/>
                <a:ea typeface="Consolas"/>
                <a:cs typeface="Consolas"/>
                <a:sym typeface="Consolas"/>
              </a:rPr>
              <a:t>$</a:t>
            </a:r>
            <a:r>
              <a:rPr lang="en" sz="2200" dirty="0">
                <a:solidFill>
                  <a:srgbClr val="999999"/>
                </a:solidFill>
                <a:latin typeface="Consolas"/>
                <a:ea typeface="Consolas"/>
                <a:cs typeface="Consolas"/>
                <a:sym typeface="Consolas"/>
              </a:rPr>
              <a:t>("</a:t>
            </a:r>
            <a:r>
              <a:rPr lang="en" sz="2200" dirty="0" err="1">
                <a:solidFill>
                  <a:srgbClr val="000000"/>
                </a:solidFill>
                <a:latin typeface="Consolas"/>
                <a:ea typeface="Consolas"/>
                <a:cs typeface="Consolas"/>
                <a:sym typeface="Consolas"/>
              </a:rPr>
              <a:t>img</a:t>
            </a:r>
            <a:r>
              <a:rPr lang="en" sz="2200" dirty="0">
                <a:solidFill>
                  <a:srgbClr val="999999"/>
                </a:solidFill>
                <a:latin typeface="Consolas"/>
                <a:ea typeface="Consolas"/>
                <a:cs typeface="Consolas"/>
                <a:sym typeface="Consolas"/>
              </a:rPr>
              <a:t>").</a:t>
            </a:r>
            <a:r>
              <a:rPr lang="en" sz="2200" dirty="0">
                <a:solidFill>
                  <a:srgbClr val="000000"/>
                </a:solidFill>
                <a:latin typeface="Consolas"/>
                <a:ea typeface="Consolas"/>
                <a:cs typeface="Consolas"/>
                <a:sym typeface="Consolas"/>
              </a:rPr>
              <a:t>hide</a:t>
            </a:r>
            <a:r>
              <a:rPr lang="en" sz="2200" dirty="0">
                <a:solidFill>
                  <a:srgbClr val="999999"/>
                </a:solidFill>
                <a:latin typeface="Consolas"/>
                <a:ea typeface="Consolas"/>
                <a:cs typeface="Consolas"/>
                <a:sym typeface="Consolas"/>
              </a:rPr>
              <a:t>();</a:t>
            </a:r>
            <a:endParaRPr sz="2200" dirty="0">
              <a:solidFill>
                <a:srgbClr val="999999"/>
              </a:solidFill>
              <a:latin typeface="Consolas"/>
              <a:ea typeface="Consolas"/>
              <a:cs typeface="Consolas"/>
              <a:sym typeface="Consolas"/>
            </a:endParaRPr>
          </a:p>
          <a:p>
            <a:pPr marL="0" lvl="0" indent="0" algn="l" rtl="0">
              <a:spcBef>
                <a:spcPts val="0"/>
              </a:spcBef>
              <a:spcAft>
                <a:spcPts val="0"/>
              </a:spcAft>
              <a:buNone/>
            </a:pPr>
            <a:r>
              <a:rPr lang="en" sz="2200" dirty="0">
                <a:solidFill>
                  <a:srgbClr val="999999"/>
                </a:solidFill>
                <a:latin typeface="Consolas"/>
                <a:ea typeface="Consolas"/>
                <a:cs typeface="Consolas"/>
                <a:sym typeface="Consolas"/>
              </a:rPr>
              <a:t>});</a:t>
            </a:r>
            <a:endParaRPr sz="2200" dirty="0">
              <a:solidFill>
                <a:srgbClr val="999999"/>
              </a:solidFill>
              <a:latin typeface="Consolas"/>
              <a:ea typeface="Consolas"/>
              <a:cs typeface="Consolas"/>
              <a:sym typeface="Consolas"/>
            </a:endParaRPr>
          </a:p>
        </p:txBody>
      </p:sp>
      <p:sp>
        <p:nvSpPr>
          <p:cNvPr id="689" name="Google Shape;689;p92"/>
          <p:cNvSpPr/>
          <p:nvPr/>
        </p:nvSpPr>
        <p:spPr>
          <a:xfrm>
            <a:off x="3905584" y="3098425"/>
            <a:ext cx="1319100" cy="3294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2"/>
          <p:cNvSpPr/>
          <p:nvPr/>
        </p:nvSpPr>
        <p:spPr>
          <a:xfrm>
            <a:off x="3776250" y="1942475"/>
            <a:ext cx="1591500" cy="4128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AA7B"/>
                </a:solidFill>
                <a:latin typeface="Helvetica Neue"/>
                <a:ea typeface="Helvetica Neue"/>
                <a:cs typeface="Helvetica Neue"/>
                <a:sym typeface="Helvetica Neue"/>
              </a:rPr>
              <a:t>Selector</a:t>
            </a:r>
            <a:endParaRPr sz="2400" b="1">
              <a:solidFill>
                <a:srgbClr val="FFAA7B"/>
              </a:solidFill>
              <a:latin typeface="Helvetica Neue"/>
              <a:ea typeface="Helvetica Neue"/>
              <a:cs typeface="Helvetica Neue"/>
              <a:sym typeface="Helvetica Neue"/>
            </a:endParaRPr>
          </a:p>
        </p:txBody>
      </p:sp>
      <p:cxnSp>
        <p:nvCxnSpPr>
          <p:cNvPr id="691" name="Google Shape;691;p92"/>
          <p:cNvCxnSpPr>
            <a:stCxn id="690" idx="2"/>
            <a:endCxn id="689" idx="0"/>
          </p:cNvCxnSpPr>
          <p:nvPr/>
        </p:nvCxnSpPr>
        <p:spPr>
          <a:xfrm flipH="1">
            <a:off x="4565100" y="2355275"/>
            <a:ext cx="6900" cy="743100"/>
          </a:xfrm>
          <a:prstGeom prst="straightConnector1">
            <a:avLst/>
          </a:prstGeom>
          <a:noFill/>
          <a:ln w="28575" cap="flat" cmpd="sng">
            <a:solidFill>
              <a:srgbClr val="0080FF"/>
            </a:solidFill>
            <a:prstDash val="solid"/>
            <a:round/>
            <a:headEnd type="none" w="med" len="med"/>
            <a:tailEnd type="none" w="med" len="med"/>
          </a:ln>
        </p:spPr>
      </p:cxnSp>
      <p:sp>
        <p:nvSpPr>
          <p:cNvPr id="692" name="Google Shape;692;p92"/>
          <p:cNvSpPr/>
          <p:nvPr/>
        </p:nvSpPr>
        <p:spPr>
          <a:xfrm>
            <a:off x="4327514" y="3467750"/>
            <a:ext cx="932400" cy="2814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3" name="Google Shape;693;p92"/>
          <p:cNvCxnSpPr>
            <a:stCxn id="692" idx="1"/>
            <a:endCxn id="690" idx="1"/>
          </p:cNvCxnSpPr>
          <p:nvPr/>
        </p:nvCxnSpPr>
        <p:spPr>
          <a:xfrm rot="10800000">
            <a:off x="3776114" y="2148950"/>
            <a:ext cx="551400" cy="1459500"/>
          </a:xfrm>
          <a:prstGeom prst="bentConnector3">
            <a:avLst>
              <a:gd name="adj1" fmla="val 183077"/>
            </a:avLst>
          </a:prstGeom>
          <a:noFill/>
          <a:ln w="28575" cap="flat" cmpd="sng">
            <a:solidFill>
              <a:srgbClr val="0080FF"/>
            </a:solidFill>
            <a:prstDash val="solid"/>
            <a:round/>
            <a:headEnd type="none" w="med" len="med"/>
            <a:tailEnd type="none" w="med" len="med"/>
          </a:ln>
        </p:spPr>
      </p:cxnSp>
      <p:sp>
        <p:nvSpPr>
          <p:cNvPr id="694" name="Google Shape;694;p92"/>
          <p:cNvSpPr txBox="1"/>
          <p:nvPr/>
        </p:nvSpPr>
        <p:spPr>
          <a:xfrm>
            <a:off x="3261000" y="356625"/>
            <a:ext cx="5328600" cy="7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Helvetica Neue"/>
                <a:ea typeface="Helvetica Neue"/>
                <a:cs typeface="Helvetica Neue"/>
                <a:sym typeface="Helvetica Neue"/>
              </a:rPr>
              <a:t>Besides HTML tag names, what else can you use as a selector?</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5"/>
          <p:cNvSpPr txBox="1">
            <a:spLocks noGrp="1"/>
          </p:cNvSpPr>
          <p:nvPr>
            <p:ph type="ctrTitle"/>
          </p:nvPr>
        </p:nvSpPr>
        <p:spPr>
          <a:xfrm>
            <a:off x="126300" y="1538800"/>
            <a:ext cx="2490600" cy="264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Unit 5 Project Celebration!</a:t>
            </a:r>
            <a:endParaRPr b="1"/>
          </a:p>
        </p:txBody>
      </p:sp>
      <p:sp>
        <p:nvSpPr>
          <p:cNvPr id="538" name="Google Shape;538;p75"/>
          <p:cNvSpPr txBox="1">
            <a:spLocks noGrp="1"/>
          </p:cNvSpPr>
          <p:nvPr>
            <p:ph type="body" idx="1"/>
          </p:nvPr>
        </p:nvSpPr>
        <p:spPr>
          <a:xfrm>
            <a:off x="3271500" y="1538800"/>
            <a:ext cx="5323800" cy="308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What was your favorite part of this project?</a:t>
            </a:r>
            <a:endParaRPr>
              <a:latin typeface="Helvetica Neue"/>
              <a:ea typeface="Helvetica Neue"/>
              <a:cs typeface="Helvetica Neue"/>
              <a:sym typeface="Helvetica Neue"/>
            </a:endParaRPr>
          </a:p>
          <a:p>
            <a:pPr marL="0" lvl="0" indent="0" algn="ctr" rtl="0">
              <a:spcBef>
                <a:spcPts val="0"/>
              </a:spcBef>
              <a:spcAft>
                <a:spcPts val="0"/>
              </a:spcAft>
              <a:buNone/>
            </a:pPr>
            <a:r>
              <a:rPr lang="en">
                <a:latin typeface="Helvetica Neue"/>
                <a:ea typeface="Helvetica Neue"/>
                <a:cs typeface="Helvetica Neue"/>
                <a:sym typeface="Helvetica Neue"/>
              </a:rPr>
              <a:t>What was most challenging about it?</a:t>
            </a:r>
            <a:endParaRPr>
              <a:latin typeface="Helvetica Neue"/>
              <a:ea typeface="Helvetica Neue"/>
              <a:cs typeface="Helvetica Neue"/>
              <a:sym typeface="Helvetica Neue"/>
            </a:endParaRPr>
          </a:p>
        </p:txBody>
      </p:sp>
      <p:sp>
        <p:nvSpPr>
          <p:cNvPr id="539" name="Google Shape;539;p75"/>
          <p:cNvSpPr txBox="1"/>
          <p:nvPr/>
        </p:nvSpPr>
        <p:spPr>
          <a:xfrm>
            <a:off x="3264400" y="2588925"/>
            <a:ext cx="5323800" cy="19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highlight>
                  <a:srgbClr val="FFFF00"/>
                </a:highlight>
                <a:latin typeface="Helvetica Neue"/>
                <a:ea typeface="Helvetica Neue"/>
                <a:cs typeface="Helvetica Neue"/>
                <a:sym typeface="Helvetica Neue"/>
              </a:rPr>
              <a:t>SHARE LINK &amp; IMAGE OF STUDENT PROJECT HERE</a:t>
            </a:r>
            <a:endParaRPr sz="3000">
              <a:highlight>
                <a:srgbClr val="FFFF00"/>
              </a:highlight>
              <a:latin typeface="Helvetica Neue"/>
              <a:ea typeface="Helvetica Neue"/>
              <a:cs typeface="Helvetica Neue"/>
              <a:sym typeface="Helvetica Neue"/>
            </a:endParaRPr>
          </a:p>
        </p:txBody>
      </p:sp>
      <p:pic>
        <p:nvPicPr>
          <p:cNvPr id="540" name="Google Shape;540;p75"/>
          <p:cNvPicPr preferRelativeResize="0"/>
          <p:nvPr/>
        </p:nvPicPr>
        <p:blipFill>
          <a:blip r:embed="rId3">
            <a:alphaModFix/>
          </a:blip>
          <a:stretch>
            <a:fillRect/>
          </a:stretch>
        </p:blipFill>
        <p:spPr>
          <a:xfrm>
            <a:off x="326050" y="2520925"/>
            <a:ext cx="2091100" cy="2091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98"/>
        <p:cNvGrpSpPr/>
        <p:nvPr/>
      </p:nvGrpSpPr>
      <p:grpSpPr>
        <a:xfrm>
          <a:off x="0" y="0"/>
          <a:ext cx="0" cy="0"/>
          <a:chOff x="0" y="0"/>
          <a:chExt cx="0" cy="0"/>
        </a:xfrm>
      </p:grpSpPr>
      <p:sp>
        <p:nvSpPr>
          <p:cNvPr id="699" name="Google Shape;699;p9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t>Selector</a:t>
            </a:r>
            <a:r>
              <a:rPr lang="zh-CN" altLang="en-US" dirty="0"/>
              <a:t> （</a:t>
            </a:r>
            <a:r>
              <a:rPr lang="en-US" altLang="zh-CN" dirty="0"/>
              <a:t>CSS</a:t>
            </a:r>
            <a:r>
              <a:rPr lang="zh-CN" altLang="en-US" dirty="0"/>
              <a:t> </a:t>
            </a:r>
            <a:r>
              <a:rPr lang="en-US" altLang="zh-CN" dirty="0"/>
              <a:t>class</a:t>
            </a:r>
            <a:r>
              <a:rPr lang="zh-CN" altLang="en-US" dirty="0"/>
              <a:t>选择器）</a:t>
            </a:r>
            <a:endParaRPr dirty="0"/>
          </a:p>
        </p:txBody>
      </p:sp>
      <p:sp>
        <p:nvSpPr>
          <p:cNvPr id="700" name="Google Shape;700;p93"/>
          <p:cNvSpPr txBox="1">
            <a:spLocks noGrp="1"/>
          </p:cNvSpPr>
          <p:nvPr>
            <p:ph type="body" idx="1"/>
          </p:nvPr>
        </p:nvSpPr>
        <p:spPr>
          <a:xfrm>
            <a:off x="1960800" y="2406725"/>
            <a:ext cx="5222400" cy="1426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3F3B39"/>
                </a:solidFill>
                <a:latin typeface="Consolas"/>
                <a:ea typeface="Consolas"/>
                <a:cs typeface="Consolas"/>
                <a:sym typeface="Consolas"/>
              </a:rPr>
              <a:t>$</a:t>
            </a:r>
            <a:r>
              <a:rPr lang="en" sz="2000">
                <a:solidFill>
                  <a:srgbClr val="999999"/>
                </a:solidFill>
                <a:latin typeface="Consolas"/>
                <a:ea typeface="Consolas"/>
                <a:cs typeface="Consolas"/>
                <a:sym typeface="Consolas"/>
              </a:rPr>
              <a:t>("</a:t>
            </a:r>
            <a:r>
              <a:rPr lang="en" sz="2000">
                <a:latin typeface="Consolas"/>
                <a:ea typeface="Consolas"/>
                <a:cs typeface="Consolas"/>
                <a:sym typeface="Consolas"/>
              </a:rPr>
              <a:t>.hidePuppy</a:t>
            </a:r>
            <a:r>
              <a:rPr lang="en" sz="2000">
                <a:solidFill>
                  <a:srgbClr val="999999"/>
                </a:solidFill>
                <a:latin typeface="Consolas"/>
                <a:ea typeface="Consolas"/>
                <a:cs typeface="Consolas"/>
                <a:sym typeface="Consolas"/>
              </a:rPr>
              <a:t>").</a:t>
            </a:r>
            <a:r>
              <a:rPr lang="en" sz="2000">
                <a:solidFill>
                  <a:srgbClr val="000000"/>
                </a:solidFill>
                <a:latin typeface="Consolas"/>
                <a:ea typeface="Consolas"/>
                <a:cs typeface="Consolas"/>
                <a:sym typeface="Consolas"/>
              </a:rPr>
              <a:t>click</a:t>
            </a:r>
            <a:r>
              <a:rPr lang="en" sz="2000">
                <a:solidFill>
                  <a:srgbClr val="999999"/>
                </a:solidFill>
                <a:latin typeface="Consolas"/>
                <a:ea typeface="Consolas"/>
                <a:cs typeface="Consolas"/>
                <a:sym typeface="Consolas"/>
              </a:rPr>
              <a:t>(function() {</a:t>
            </a:r>
            <a:endParaRPr sz="2000">
              <a:solidFill>
                <a:srgbClr val="999999"/>
              </a:solidFill>
              <a:latin typeface="Consolas"/>
              <a:ea typeface="Consolas"/>
              <a:cs typeface="Consolas"/>
              <a:sym typeface="Consolas"/>
            </a:endParaRPr>
          </a:p>
          <a:p>
            <a:pPr marL="0" lvl="0" indent="0" algn="l" rtl="0">
              <a:spcBef>
                <a:spcPts val="0"/>
              </a:spcBef>
              <a:spcAft>
                <a:spcPts val="0"/>
              </a:spcAft>
              <a:buNone/>
            </a:pPr>
            <a:r>
              <a:rPr lang="en" sz="2000">
                <a:solidFill>
                  <a:srgbClr val="CCCCCC"/>
                </a:solidFill>
                <a:latin typeface="Consolas"/>
                <a:ea typeface="Consolas"/>
                <a:cs typeface="Consolas"/>
                <a:sym typeface="Consolas"/>
              </a:rPr>
              <a:t>   </a:t>
            </a:r>
            <a:r>
              <a:rPr lang="en" sz="2000">
                <a:solidFill>
                  <a:srgbClr val="3F3B39"/>
                </a:solidFill>
                <a:latin typeface="Consolas"/>
                <a:ea typeface="Consolas"/>
                <a:cs typeface="Consolas"/>
                <a:sym typeface="Consolas"/>
              </a:rPr>
              <a:t>$</a:t>
            </a:r>
            <a:r>
              <a:rPr lang="en" sz="2000">
                <a:solidFill>
                  <a:srgbClr val="999999"/>
                </a:solidFill>
                <a:latin typeface="Consolas"/>
                <a:ea typeface="Consolas"/>
                <a:cs typeface="Consolas"/>
                <a:sym typeface="Consolas"/>
              </a:rPr>
              <a:t>("</a:t>
            </a:r>
            <a:r>
              <a:rPr lang="en" sz="2000">
                <a:latin typeface="Consolas"/>
                <a:ea typeface="Consolas"/>
                <a:cs typeface="Consolas"/>
                <a:sym typeface="Consolas"/>
              </a:rPr>
              <a:t>.puppyPic</a:t>
            </a:r>
            <a:r>
              <a:rPr lang="en" sz="2000">
                <a:solidFill>
                  <a:srgbClr val="999999"/>
                </a:solidFill>
                <a:latin typeface="Consolas"/>
                <a:ea typeface="Consolas"/>
                <a:cs typeface="Consolas"/>
                <a:sym typeface="Consolas"/>
              </a:rPr>
              <a:t>").</a:t>
            </a:r>
            <a:r>
              <a:rPr lang="en" sz="2000">
                <a:solidFill>
                  <a:srgbClr val="000000"/>
                </a:solidFill>
                <a:latin typeface="Consolas"/>
                <a:ea typeface="Consolas"/>
                <a:cs typeface="Consolas"/>
                <a:sym typeface="Consolas"/>
              </a:rPr>
              <a:t>hide</a:t>
            </a:r>
            <a:r>
              <a:rPr lang="en" sz="2000">
                <a:solidFill>
                  <a:srgbClr val="999999"/>
                </a:solidFill>
                <a:latin typeface="Consolas"/>
                <a:ea typeface="Consolas"/>
                <a:cs typeface="Consolas"/>
                <a:sym typeface="Consolas"/>
              </a:rPr>
              <a:t>();</a:t>
            </a:r>
            <a:endParaRPr sz="2000">
              <a:solidFill>
                <a:srgbClr val="999999"/>
              </a:solidFill>
              <a:latin typeface="Consolas"/>
              <a:ea typeface="Consolas"/>
              <a:cs typeface="Consolas"/>
              <a:sym typeface="Consolas"/>
            </a:endParaRPr>
          </a:p>
          <a:p>
            <a:pPr marL="0" lvl="0" indent="0" algn="l" rtl="0">
              <a:spcBef>
                <a:spcPts val="0"/>
              </a:spcBef>
              <a:spcAft>
                <a:spcPts val="0"/>
              </a:spcAft>
              <a:buNone/>
            </a:pPr>
            <a:r>
              <a:rPr lang="en" sz="2000">
                <a:solidFill>
                  <a:srgbClr val="999999"/>
                </a:solidFill>
                <a:latin typeface="Consolas"/>
                <a:ea typeface="Consolas"/>
                <a:cs typeface="Consolas"/>
                <a:sym typeface="Consolas"/>
              </a:rPr>
              <a:t>});</a:t>
            </a:r>
            <a:endParaRPr sz="2000">
              <a:solidFill>
                <a:srgbClr val="999999"/>
              </a:solidFill>
              <a:latin typeface="Consolas"/>
              <a:ea typeface="Consolas"/>
              <a:cs typeface="Consolas"/>
              <a:sym typeface="Consolas"/>
            </a:endParaRPr>
          </a:p>
        </p:txBody>
      </p:sp>
      <p:sp>
        <p:nvSpPr>
          <p:cNvPr id="701" name="Google Shape;701;p93"/>
          <p:cNvSpPr/>
          <p:nvPr/>
        </p:nvSpPr>
        <p:spPr>
          <a:xfrm>
            <a:off x="2482825" y="2623800"/>
            <a:ext cx="1423200" cy="3141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3"/>
          <p:cNvSpPr/>
          <p:nvPr/>
        </p:nvSpPr>
        <p:spPr>
          <a:xfrm>
            <a:off x="2389075" y="1699650"/>
            <a:ext cx="1610700" cy="4128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AA7B"/>
                </a:solidFill>
                <a:latin typeface="Helvetica Neue"/>
                <a:ea typeface="Helvetica Neue"/>
                <a:cs typeface="Helvetica Neue"/>
                <a:sym typeface="Helvetica Neue"/>
              </a:rPr>
              <a:t>Selector</a:t>
            </a:r>
            <a:endParaRPr sz="2400" b="1">
              <a:solidFill>
                <a:srgbClr val="FFAA7B"/>
              </a:solidFill>
              <a:latin typeface="Helvetica Neue"/>
              <a:ea typeface="Helvetica Neue"/>
              <a:cs typeface="Helvetica Neue"/>
              <a:sym typeface="Helvetica Neue"/>
            </a:endParaRPr>
          </a:p>
        </p:txBody>
      </p:sp>
      <p:cxnSp>
        <p:nvCxnSpPr>
          <p:cNvPr id="703" name="Google Shape;703;p93"/>
          <p:cNvCxnSpPr>
            <a:stCxn id="702" idx="2"/>
            <a:endCxn id="701" idx="0"/>
          </p:cNvCxnSpPr>
          <p:nvPr/>
        </p:nvCxnSpPr>
        <p:spPr>
          <a:xfrm>
            <a:off x="3194425" y="2112450"/>
            <a:ext cx="0" cy="511500"/>
          </a:xfrm>
          <a:prstGeom prst="straightConnector1">
            <a:avLst/>
          </a:prstGeom>
          <a:noFill/>
          <a:ln w="28575" cap="flat" cmpd="sng">
            <a:solidFill>
              <a:srgbClr val="0080FF"/>
            </a:solidFill>
            <a:prstDash val="solid"/>
            <a:round/>
            <a:headEnd type="none" w="med" len="med"/>
            <a:tailEnd type="none" w="med" len="med"/>
          </a:ln>
        </p:spPr>
      </p:cxnSp>
      <p:sp>
        <p:nvSpPr>
          <p:cNvPr id="704" name="Google Shape;704;p93"/>
          <p:cNvSpPr/>
          <p:nvPr/>
        </p:nvSpPr>
        <p:spPr>
          <a:xfrm>
            <a:off x="2871900" y="3004075"/>
            <a:ext cx="1289700" cy="3141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5" name="Google Shape;705;p93"/>
          <p:cNvCxnSpPr>
            <a:stCxn id="704" idx="1"/>
            <a:endCxn id="702" idx="1"/>
          </p:cNvCxnSpPr>
          <p:nvPr/>
        </p:nvCxnSpPr>
        <p:spPr>
          <a:xfrm rot="10800000">
            <a:off x="2389200" y="1905925"/>
            <a:ext cx="482700" cy="1255200"/>
          </a:xfrm>
          <a:prstGeom prst="bentConnector3">
            <a:avLst>
              <a:gd name="adj1" fmla="val 149358"/>
            </a:avLst>
          </a:prstGeom>
          <a:noFill/>
          <a:ln w="28575" cap="flat" cmpd="sng">
            <a:solidFill>
              <a:srgbClr val="0080FF"/>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9"/>
        <p:cNvGrpSpPr/>
        <p:nvPr/>
      </p:nvGrpSpPr>
      <p:grpSpPr>
        <a:xfrm>
          <a:off x="0" y="0"/>
          <a:ext cx="0" cy="0"/>
          <a:chOff x="0" y="0"/>
          <a:chExt cx="0" cy="0"/>
        </a:xfrm>
      </p:grpSpPr>
      <p:sp>
        <p:nvSpPr>
          <p:cNvPr id="710" name="Google Shape;710;p9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Class Selector</a:t>
            </a:r>
            <a:endParaRPr/>
          </a:p>
        </p:txBody>
      </p:sp>
      <p:sp>
        <p:nvSpPr>
          <p:cNvPr id="711" name="Google Shape;711;p94"/>
          <p:cNvSpPr txBox="1">
            <a:spLocks noGrp="1"/>
          </p:cNvSpPr>
          <p:nvPr>
            <p:ph type="body" idx="1"/>
          </p:nvPr>
        </p:nvSpPr>
        <p:spPr>
          <a:xfrm>
            <a:off x="2110960" y="2523225"/>
            <a:ext cx="5222400" cy="1860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3F3B39"/>
                </a:solidFill>
                <a:latin typeface="Consolas"/>
                <a:ea typeface="Consolas"/>
                <a:cs typeface="Consolas"/>
                <a:sym typeface="Consolas"/>
              </a:rPr>
              <a:t>$</a:t>
            </a:r>
            <a:r>
              <a:rPr lang="en" sz="2400">
                <a:solidFill>
                  <a:srgbClr val="999999"/>
                </a:solidFill>
                <a:latin typeface="Consolas"/>
                <a:ea typeface="Consolas"/>
                <a:cs typeface="Consolas"/>
                <a:sym typeface="Consolas"/>
              </a:rPr>
              <a:t>("</a:t>
            </a:r>
            <a:r>
              <a:rPr lang="en" sz="2400">
                <a:latin typeface="Consolas"/>
                <a:ea typeface="Consolas"/>
                <a:cs typeface="Consolas"/>
                <a:sym typeface="Consolas"/>
              </a:rPr>
              <a:t>.hidePuppy</a:t>
            </a:r>
            <a:r>
              <a:rPr lang="en" sz="2400">
                <a:solidFill>
                  <a:srgbClr val="999999"/>
                </a:solidFill>
                <a:latin typeface="Consolas"/>
                <a:ea typeface="Consolas"/>
                <a:cs typeface="Consolas"/>
                <a:sym typeface="Consolas"/>
              </a:rPr>
              <a:t>").</a:t>
            </a:r>
            <a:r>
              <a:rPr lang="en" sz="2400">
                <a:solidFill>
                  <a:srgbClr val="000000"/>
                </a:solidFill>
                <a:latin typeface="Consolas"/>
                <a:ea typeface="Consolas"/>
                <a:cs typeface="Consolas"/>
                <a:sym typeface="Consolas"/>
              </a:rPr>
              <a:t>click</a:t>
            </a:r>
            <a:r>
              <a:rPr lang="en" sz="2400">
                <a:solidFill>
                  <a:srgbClr val="999999"/>
                </a:solidFill>
                <a:latin typeface="Consolas"/>
                <a:ea typeface="Consolas"/>
                <a:cs typeface="Consolas"/>
                <a:sym typeface="Consolas"/>
              </a:rPr>
              <a:t>(function() {</a:t>
            </a:r>
            <a:endParaRPr sz="2400">
              <a:solidFill>
                <a:srgbClr val="999999"/>
              </a:solidFill>
              <a:latin typeface="Consolas"/>
              <a:ea typeface="Consolas"/>
              <a:cs typeface="Consolas"/>
              <a:sym typeface="Consolas"/>
            </a:endParaRPr>
          </a:p>
          <a:p>
            <a:pPr marL="0" lvl="0" indent="0" algn="l" rtl="0">
              <a:spcBef>
                <a:spcPts val="0"/>
              </a:spcBef>
              <a:spcAft>
                <a:spcPts val="0"/>
              </a:spcAft>
              <a:buNone/>
            </a:pPr>
            <a:r>
              <a:rPr lang="en" sz="2400">
                <a:solidFill>
                  <a:srgbClr val="CCCCCC"/>
                </a:solidFill>
                <a:latin typeface="Consolas"/>
                <a:ea typeface="Consolas"/>
                <a:cs typeface="Consolas"/>
                <a:sym typeface="Consolas"/>
              </a:rPr>
              <a:t>   </a:t>
            </a:r>
            <a:r>
              <a:rPr lang="en" sz="2400">
                <a:solidFill>
                  <a:srgbClr val="3F3B39"/>
                </a:solidFill>
                <a:latin typeface="Consolas"/>
                <a:ea typeface="Consolas"/>
                <a:cs typeface="Consolas"/>
                <a:sym typeface="Consolas"/>
              </a:rPr>
              <a:t>$</a:t>
            </a:r>
            <a:r>
              <a:rPr lang="en" sz="2400">
                <a:solidFill>
                  <a:srgbClr val="999999"/>
                </a:solidFill>
                <a:latin typeface="Consolas"/>
                <a:ea typeface="Consolas"/>
                <a:cs typeface="Consolas"/>
                <a:sym typeface="Consolas"/>
              </a:rPr>
              <a:t>("</a:t>
            </a:r>
            <a:r>
              <a:rPr lang="en" sz="2400">
                <a:latin typeface="Consolas"/>
                <a:ea typeface="Consolas"/>
                <a:cs typeface="Consolas"/>
                <a:sym typeface="Consolas"/>
              </a:rPr>
              <a:t>.puppyPic</a:t>
            </a:r>
            <a:r>
              <a:rPr lang="en" sz="2400">
                <a:solidFill>
                  <a:srgbClr val="999999"/>
                </a:solidFill>
                <a:latin typeface="Consolas"/>
                <a:ea typeface="Consolas"/>
                <a:cs typeface="Consolas"/>
                <a:sym typeface="Consolas"/>
              </a:rPr>
              <a:t>").</a:t>
            </a:r>
            <a:r>
              <a:rPr lang="en" sz="2400">
                <a:solidFill>
                  <a:srgbClr val="000000"/>
                </a:solidFill>
                <a:latin typeface="Consolas"/>
                <a:ea typeface="Consolas"/>
                <a:cs typeface="Consolas"/>
                <a:sym typeface="Consolas"/>
              </a:rPr>
              <a:t>hide</a:t>
            </a:r>
            <a:r>
              <a:rPr lang="en" sz="2400">
                <a:solidFill>
                  <a:srgbClr val="999999"/>
                </a:solidFill>
                <a:latin typeface="Consolas"/>
                <a:ea typeface="Consolas"/>
                <a:cs typeface="Consolas"/>
                <a:sym typeface="Consolas"/>
              </a:rPr>
              <a:t>();</a:t>
            </a:r>
            <a:endParaRPr sz="2400">
              <a:solidFill>
                <a:srgbClr val="999999"/>
              </a:solidFill>
              <a:latin typeface="Consolas"/>
              <a:ea typeface="Consolas"/>
              <a:cs typeface="Consolas"/>
              <a:sym typeface="Consolas"/>
            </a:endParaRPr>
          </a:p>
          <a:p>
            <a:pPr marL="0" lvl="0" indent="0" algn="l" rtl="0">
              <a:spcBef>
                <a:spcPts val="0"/>
              </a:spcBef>
              <a:spcAft>
                <a:spcPts val="0"/>
              </a:spcAft>
              <a:buNone/>
            </a:pPr>
            <a:r>
              <a:rPr lang="en" sz="2400">
                <a:solidFill>
                  <a:srgbClr val="999999"/>
                </a:solidFill>
                <a:latin typeface="Consolas"/>
                <a:ea typeface="Consolas"/>
                <a:cs typeface="Consolas"/>
                <a:sym typeface="Consolas"/>
              </a:rPr>
              <a:t>});</a:t>
            </a:r>
            <a:endParaRPr sz="2400">
              <a:solidFill>
                <a:srgbClr val="999999"/>
              </a:solidFill>
              <a:latin typeface="Consolas"/>
              <a:ea typeface="Consolas"/>
              <a:cs typeface="Consolas"/>
              <a:sym typeface="Consolas"/>
            </a:endParaRPr>
          </a:p>
        </p:txBody>
      </p:sp>
      <p:sp>
        <p:nvSpPr>
          <p:cNvPr id="712" name="Google Shape;712;p94"/>
          <p:cNvSpPr/>
          <p:nvPr/>
        </p:nvSpPr>
        <p:spPr>
          <a:xfrm>
            <a:off x="2683925" y="2754300"/>
            <a:ext cx="1725900" cy="3474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4"/>
          <p:cNvSpPr/>
          <p:nvPr/>
        </p:nvSpPr>
        <p:spPr>
          <a:xfrm>
            <a:off x="2683935" y="1505775"/>
            <a:ext cx="1664400" cy="7062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AA7B"/>
                </a:solidFill>
                <a:latin typeface="Helvetica Neue"/>
                <a:ea typeface="Helvetica Neue"/>
                <a:cs typeface="Helvetica Neue"/>
                <a:sym typeface="Helvetica Neue"/>
              </a:rPr>
              <a:t>Class Selector</a:t>
            </a:r>
            <a:endParaRPr sz="2400" b="1">
              <a:solidFill>
                <a:srgbClr val="FFAA7B"/>
              </a:solidFill>
              <a:latin typeface="Helvetica Neue"/>
              <a:ea typeface="Helvetica Neue"/>
              <a:cs typeface="Helvetica Neue"/>
              <a:sym typeface="Helvetica Neue"/>
            </a:endParaRPr>
          </a:p>
        </p:txBody>
      </p:sp>
      <p:cxnSp>
        <p:nvCxnSpPr>
          <p:cNvPr id="714" name="Google Shape;714;p94"/>
          <p:cNvCxnSpPr>
            <a:stCxn id="713" idx="2"/>
            <a:endCxn id="712" idx="0"/>
          </p:cNvCxnSpPr>
          <p:nvPr/>
        </p:nvCxnSpPr>
        <p:spPr>
          <a:xfrm>
            <a:off x="3516135" y="2211975"/>
            <a:ext cx="30600" cy="542400"/>
          </a:xfrm>
          <a:prstGeom prst="straightConnector1">
            <a:avLst/>
          </a:prstGeom>
          <a:noFill/>
          <a:ln w="28575" cap="flat" cmpd="sng">
            <a:solidFill>
              <a:srgbClr val="0080FF"/>
            </a:solidFill>
            <a:prstDash val="solid"/>
            <a:round/>
            <a:headEnd type="none" w="med" len="med"/>
            <a:tailEnd type="none" w="med" len="med"/>
          </a:ln>
        </p:spPr>
      </p:cxnSp>
      <p:sp>
        <p:nvSpPr>
          <p:cNvPr id="715" name="Google Shape;715;p94"/>
          <p:cNvSpPr/>
          <p:nvPr/>
        </p:nvSpPr>
        <p:spPr>
          <a:xfrm>
            <a:off x="3134488" y="3488825"/>
            <a:ext cx="1664400" cy="3474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6" name="Google Shape;716;p94"/>
          <p:cNvCxnSpPr>
            <a:stCxn id="715" idx="1"/>
            <a:endCxn id="713" idx="1"/>
          </p:cNvCxnSpPr>
          <p:nvPr/>
        </p:nvCxnSpPr>
        <p:spPr>
          <a:xfrm rot="10800000">
            <a:off x="2683888" y="1858925"/>
            <a:ext cx="450600" cy="1803600"/>
          </a:xfrm>
          <a:prstGeom prst="bentConnector3">
            <a:avLst>
              <a:gd name="adj1" fmla="val 293797"/>
            </a:avLst>
          </a:prstGeom>
          <a:noFill/>
          <a:ln w="28575" cap="flat" cmpd="sng">
            <a:solidFill>
              <a:srgbClr val="0080FF"/>
            </a:solidFill>
            <a:prstDash val="solid"/>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0"/>
        <p:cNvGrpSpPr/>
        <p:nvPr/>
      </p:nvGrpSpPr>
      <p:grpSpPr>
        <a:xfrm>
          <a:off x="0" y="0"/>
          <a:ext cx="0" cy="0"/>
          <a:chOff x="0" y="0"/>
          <a:chExt cx="0" cy="0"/>
        </a:xfrm>
      </p:grpSpPr>
      <p:sp>
        <p:nvSpPr>
          <p:cNvPr id="721" name="Google Shape;721;p9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t>What will happen on the page when a user clicks a button?</a:t>
            </a:r>
            <a:endParaRPr b="1"/>
          </a:p>
          <a:p>
            <a:pPr marL="0" lvl="0" indent="0" algn="ctr" rtl="0">
              <a:spcBef>
                <a:spcPts val="0"/>
              </a:spcBef>
              <a:spcAft>
                <a:spcPts val="0"/>
              </a:spcAft>
              <a:buClr>
                <a:schemeClr val="dk1"/>
              </a:buClr>
              <a:buSzPts val="1100"/>
              <a:buFont typeface="Arial"/>
              <a:buNone/>
            </a:pPr>
            <a:endParaRPr b="1"/>
          </a:p>
          <a:p>
            <a:pPr marL="0" lvl="0" indent="0" algn="ctr" rtl="0">
              <a:spcBef>
                <a:spcPts val="0"/>
              </a:spcBef>
              <a:spcAft>
                <a:spcPts val="0"/>
              </a:spcAft>
              <a:buClr>
                <a:schemeClr val="dk1"/>
              </a:buClr>
              <a:buSzPts val="1100"/>
              <a:buFont typeface="Arial"/>
              <a:buNone/>
            </a:pPr>
            <a:endParaRPr b="1"/>
          </a:p>
        </p:txBody>
      </p:sp>
      <p:sp>
        <p:nvSpPr>
          <p:cNvPr id="722" name="Google Shape;722;p95"/>
          <p:cNvSpPr txBox="1">
            <a:spLocks noGrp="1"/>
          </p:cNvSpPr>
          <p:nvPr>
            <p:ph type="body" idx="1"/>
          </p:nvPr>
        </p:nvSpPr>
        <p:spPr>
          <a:xfrm>
            <a:off x="4363500" y="3585925"/>
            <a:ext cx="3560100" cy="1344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chemeClr val="dk1"/>
                </a:solidFill>
                <a:latin typeface="Consolas"/>
                <a:ea typeface="Consolas"/>
                <a:cs typeface="Consolas"/>
                <a:sym typeface="Consolas"/>
              </a:rPr>
              <a:t>&lt;button&gt;Hide Cats&lt;/button&gt;</a:t>
            </a:r>
            <a:endParaRPr sz="16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600">
                <a:solidFill>
                  <a:schemeClr val="dk1"/>
                </a:solidFill>
                <a:latin typeface="Consolas"/>
                <a:ea typeface="Consolas"/>
                <a:cs typeface="Consolas"/>
                <a:sym typeface="Consolas"/>
              </a:rPr>
              <a:t>&lt;button&gt;Hide Dogs&lt;/button&gt;</a:t>
            </a:r>
            <a:endParaRPr sz="16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600">
                <a:solidFill>
                  <a:schemeClr val="dk1"/>
                </a:solidFill>
                <a:latin typeface="Consolas"/>
                <a:ea typeface="Consolas"/>
                <a:cs typeface="Consolas"/>
                <a:sym typeface="Consolas"/>
              </a:rPr>
              <a:t>&lt;img src="cats.jpg"&gt;</a:t>
            </a:r>
            <a:endParaRPr sz="16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600">
                <a:solidFill>
                  <a:schemeClr val="dk1"/>
                </a:solidFill>
                <a:latin typeface="Consolas"/>
                <a:ea typeface="Consolas"/>
                <a:cs typeface="Consolas"/>
                <a:sym typeface="Consolas"/>
              </a:rPr>
              <a:t>&lt;img src="dogs.jpg"&gt;</a:t>
            </a:r>
            <a:endParaRPr sz="1600">
              <a:solidFill>
                <a:schemeClr val="dk1"/>
              </a:solidFill>
              <a:latin typeface="Consolas"/>
              <a:ea typeface="Consolas"/>
              <a:cs typeface="Consolas"/>
              <a:sym typeface="Consolas"/>
            </a:endParaRPr>
          </a:p>
        </p:txBody>
      </p:sp>
      <p:pic>
        <p:nvPicPr>
          <p:cNvPr id="723" name="Google Shape;723;p95"/>
          <p:cNvPicPr preferRelativeResize="0"/>
          <p:nvPr/>
        </p:nvPicPr>
        <p:blipFill>
          <a:blip r:embed="rId3">
            <a:alphaModFix/>
          </a:blip>
          <a:stretch>
            <a:fillRect/>
          </a:stretch>
        </p:blipFill>
        <p:spPr>
          <a:xfrm>
            <a:off x="4406300" y="280424"/>
            <a:ext cx="3517300" cy="1743551"/>
          </a:xfrm>
          <a:prstGeom prst="rect">
            <a:avLst/>
          </a:prstGeom>
          <a:noFill/>
          <a:ln w="28575" cap="flat" cmpd="sng">
            <a:solidFill>
              <a:srgbClr val="666666"/>
            </a:solidFill>
            <a:prstDash val="solid"/>
            <a:round/>
            <a:headEnd type="none" w="sm" len="sm"/>
            <a:tailEnd type="none" w="sm" len="sm"/>
          </a:ln>
        </p:spPr>
      </p:pic>
      <p:sp>
        <p:nvSpPr>
          <p:cNvPr id="724" name="Google Shape;724;p95"/>
          <p:cNvSpPr txBox="1">
            <a:spLocks noGrp="1"/>
          </p:cNvSpPr>
          <p:nvPr>
            <p:ph type="body" idx="1"/>
          </p:nvPr>
        </p:nvSpPr>
        <p:spPr>
          <a:xfrm>
            <a:off x="4363500" y="2196463"/>
            <a:ext cx="3560100" cy="1237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dirty="0">
                <a:solidFill>
                  <a:schemeClr val="dk1"/>
                </a:solidFill>
                <a:latin typeface="Consolas"/>
                <a:ea typeface="Consolas"/>
                <a:cs typeface="Consolas"/>
                <a:sym typeface="Consolas"/>
              </a:rPr>
              <a:t>$("button").click(function() {</a:t>
            </a:r>
            <a:endParaRPr sz="16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sz="1600" dirty="0">
                <a:solidFill>
                  <a:schemeClr val="dk1"/>
                </a:solidFill>
                <a:latin typeface="Consolas"/>
                <a:ea typeface="Consolas"/>
                <a:cs typeface="Consolas"/>
                <a:sym typeface="Consolas"/>
              </a:rPr>
              <a:t>  $("</a:t>
            </a:r>
            <a:r>
              <a:rPr lang="en" sz="1600" dirty="0" err="1">
                <a:solidFill>
                  <a:schemeClr val="dk1"/>
                </a:solidFill>
                <a:latin typeface="Consolas"/>
                <a:ea typeface="Consolas"/>
                <a:cs typeface="Consolas"/>
                <a:sym typeface="Consolas"/>
              </a:rPr>
              <a:t>img</a:t>
            </a:r>
            <a:r>
              <a:rPr lang="en" sz="1600" dirty="0">
                <a:solidFill>
                  <a:schemeClr val="dk1"/>
                </a:solidFill>
                <a:latin typeface="Consolas"/>
                <a:ea typeface="Consolas"/>
                <a:cs typeface="Consolas"/>
                <a:sym typeface="Consolas"/>
              </a:rPr>
              <a:t>").hide();</a:t>
            </a:r>
            <a:endParaRPr sz="16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sz="1600" dirty="0">
                <a:solidFill>
                  <a:schemeClr val="dk1"/>
                </a:solidFill>
                <a:latin typeface="Consolas"/>
                <a:ea typeface="Consolas"/>
                <a:cs typeface="Consolas"/>
                <a:sym typeface="Consolas"/>
              </a:rPr>
              <a:t>});</a:t>
            </a:r>
            <a:endParaRPr sz="16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sz="1600" dirty="0">
              <a:solidFill>
                <a:schemeClr val="dk1"/>
              </a:solidFill>
              <a:latin typeface="Consolas"/>
              <a:ea typeface="Consolas"/>
              <a:cs typeface="Consolas"/>
              <a:sym typeface="Consolas"/>
            </a:endParaRPr>
          </a:p>
        </p:txBody>
      </p:sp>
      <p:sp>
        <p:nvSpPr>
          <p:cNvPr id="2" name="矩形 1">
            <a:extLst>
              <a:ext uri="{FF2B5EF4-FFF2-40B4-BE49-F238E27FC236}">
                <a16:creationId xmlns:a16="http://schemas.microsoft.com/office/drawing/2014/main" id="{8D13FE8B-A51C-024D-B7BA-44A4309876D6}"/>
              </a:ext>
            </a:extLst>
          </p:cNvPr>
          <p:cNvSpPr/>
          <p:nvPr/>
        </p:nvSpPr>
        <p:spPr>
          <a:xfrm>
            <a:off x="250518" y="3758505"/>
            <a:ext cx="2366532" cy="1384995"/>
          </a:xfrm>
          <a:prstGeom prst="rect">
            <a:avLst/>
          </a:prstGeom>
        </p:spPr>
        <p:txBody>
          <a:bodyPr wrap="square">
            <a:spAutoFit/>
          </a:bodyPr>
          <a:lstStyle/>
          <a:p>
            <a:r>
              <a:rPr lang="zh-CN" altLang="en-US" dirty="0">
                <a:latin typeface="Roboto" panose="02000000000000000000" pitchFamily="2" charset="0"/>
              </a:rPr>
              <a:t>中文版：</a:t>
            </a:r>
            <a:endParaRPr lang="en-US" altLang="zh-CN" dirty="0">
              <a:latin typeface="Roboto" panose="02000000000000000000" pitchFamily="2" charset="0"/>
            </a:endParaRPr>
          </a:p>
          <a:p>
            <a:endParaRPr lang="en-US" altLang="zh-CN" dirty="0">
              <a:latin typeface="Roboto" panose="02000000000000000000" pitchFamily="2" charset="0"/>
            </a:endParaRPr>
          </a:p>
          <a:p>
            <a:r>
              <a:rPr lang="en-US" altLang="zh-CN" dirty="0">
                <a:latin typeface="Roboto" panose="02000000000000000000" pitchFamily="2" charset="0"/>
                <a:hlinkClick r:id="rId4"/>
              </a:rPr>
              <a:t>https://popcode.org/?snapshot=092a95a1-b50a-4a05-bd34-328b0244af8a</a:t>
            </a:r>
            <a:endParaRPr lang="en-US" altLang="zh-CN" dirty="0">
              <a:latin typeface="Roboto" panose="02000000000000000000" pitchFamily="2" charset="0"/>
            </a:endParaRPr>
          </a:p>
          <a:p>
            <a:endParaRPr lang="en-US" altLang="zh-CN" dirty="0">
              <a:latin typeface="Roboto" panose="02000000000000000000"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8"/>
        <p:cNvGrpSpPr/>
        <p:nvPr/>
      </p:nvGrpSpPr>
      <p:grpSpPr>
        <a:xfrm>
          <a:off x="0" y="0"/>
          <a:ext cx="0" cy="0"/>
          <a:chOff x="0" y="0"/>
          <a:chExt cx="0" cy="0"/>
        </a:xfrm>
      </p:grpSpPr>
      <p:sp>
        <p:nvSpPr>
          <p:cNvPr id="729" name="Google Shape;729;p9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How do we hide only the cat image when the Hide Cats button is clicked?</a:t>
            </a:r>
            <a:endParaRPr/>
          </a:p>
          <a:p>
            <a:pPr marL="0" lvl="0" indent="0" algn="ctr" rtl="0">
              <a:spcBef>
                <a:spcPts val="0"/>
              </a:spcBef>
              <a:spcAft>
                <a:spcPts val="0"/>
              </a:spcAft>
              <a:buClr>
                <a:schemeClr val="dk1"/>
              </a:buClr>
              <a:buSzPts val="1100"/>
              <a:buFont typeface="Arial"/>
              <a:buNone/>
            </a:pPr>
            <a:endParaRPr b="1"/>
          </a:p>
          <a:p>
            <a:pPr marL="0" lvl="0" indent="0" algn="ctr" rtl="0">
              <a:spcBef>
                <a:spcPts val="0"/>
              </a:spcBef>
              <a:spcAft>
                <a:spcPts val="0"/>
              </a:spcAft>
              <a:buClr>
                <a:schemeClr val="dk1"/>
              </a:buClr>
              <a:buSzPts val="1100"/>
              <a:buFont typeface="Arial"/>
              <a:buNone/>
            </a:pPr>
            <a:endParaRPr b="1"/>
          </a:p>
          <a:p>
            <a:pPr marL="0" lvl="0" indent="0" algn="ctr" rtl="0">
              <a:spcBef>
                <a:spcPts val="0"/>
              </a:spcBef>
              <a:spcAft>
                <a:spcPts val="0"/>
              </a:spcAft>
              <a:buClr>
                <a:schemeClr val="dk1"/>
              </a:buClr>
              <a:buSzPts val="1100"/>
              <a:buFont typeface="Arial"/>
              <a:buNone/>
            </a:pPr>
            <a:endParaRPr b="1"/>
          </a:p>
          <a:p>
            <a:pPr marL="0" lvl="0" indent="0" algn="ctr" rtl="0">
              <a:spcBef>
                <a:spcPts val="0"/>
              </a:spcBef>
              <a:spcAft>
                <a:spcPts val="0"/>
              </a:spcAft>
              <a:buClr>
                <a:schemeClr val="dk1"/>
              </a:buClr>
              <a:buSzPts val="1100"/>
              <a:buFont typeface="Arial"/>
              <a:buNone/>
            </a:pPr>
            <a:endParaRPr b="1"/>
          </a:p>
        </p:txBody>
      </p:sp>
      <p:sp>
        <p:nvSpPr>
          <p:cNvPr id="730" name="Google Shape;730;p96"/>
          <p:cNvSpPr txBox="1">
            <a:spLocks noGrp="1"/>
          </p:cNvSpPr>
          <p:nvPr>
            <p:ph type="body" idx="1"/>
          </p:nvPr>
        </p:nvSpPr>
        <p:spPr>
          <a:xfrm>
            <a:off x="4324350" y="2747050"/>
            <a:ext cx="3506700" cy="13746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chemeClr val="dk1"/>
                </a:solidFill>
                <a:latin typeface="Consolas"/>
                <a:ea typeface="Consolas"/>
                <a:cs typeface="Consolas"/>
                <a:sym typeface="Consolas"/>
              </a:rPr>
              <a:t>&lt;button&gt;Hide Cats&lt;/button&gt;</a:t>
            </a:r>
            <a:endParaRPr sz="16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600">
                <a:solidFill>
                  <a:schemeClr val="dk1"/>
                </a:solidFill>
                <a:latin typeface="Consolas"/>
                <a:ea typeface="Consolas"/>
                <a:cs typeface="Consolas"/>
                <a:sym typeface="Consolas"/>
              </a:rPr>
              <a:t>&lt;button&gt;Hide Dogs&lt;/button&gt;</a:t>
            </a:r>
            <a:endParaRPr sz="16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600">
                <a:solidFill>
                  <a:schemeClr val="dk1"/>
                </a:solidFill>
                <a:latin typeface="Consolas"/>
                <a:ea typeface="Consolas"/>
                <a:cs typeface="Consolas"/>
                <a:sym typeface="Consolas"/>
              </a:rPr>
              <a:t>&lt;img src="cats.jpg"&gt;</a:t>
            </a:r>
            <a:endParaRPr sz="16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600">
                <a:solidFill>
                  <a:schemeClr val="dk1"/>
                </a:solidFill>
                <a:latin typeface="Consolas"/>
                <a:ea typeface="Consolas"/>
                <a:cs typeface="Consolas"/>
                <a:sym typeface="Consolas"/>
              </a:rPr>
              <a:t>&lt;img src="dogs.jpg"&gt;</a:t>
            </a:r>
            <a:endParaRPr sz="1600">
              <a:solidFill>
                <a:schemeClr val="dk1"/>
              </a:solidFill>
              <a:latin typeface="Consolas"/>
              <a:ea typeface="Consolas"/>
              <a:cs typeface="Consolas"/>
              <a:sym typeface="Consolas"/>
            </a:endParaRPr>
          </a:p>
        </p:txBody>
      </p:sp>
      <p:pic>
        <p:nvPicPr>
          <p:cNvPr id="731" name="Google Shape;731;p96"/>
          <p:cNvPicPr preferRelativeResize="0"/>
          <p:nvPr/>
        </p:nvPicPr>
        <p:blipFill>
          <a:blip r:embed="rId3">
            <a:alphaModFix/>
          </a:blip>
          <a:stretch>
            <a:fillRect/>
          </a:stretch>
        </p:blipFill>
        <p:spPr>
          <a:xfrm>
            <a:off x="4465350" y="800812"/>
            <a:ext cx="3342804" cy="1657025"/>
          </a:xfrm>
          <a:prstGeom prst="rect">
            <a:avLst/>
          </a:prstGeom>
          <a:noFill/>
          <a:ln w="9525" cap="flat" cmpd="sng">
            <a:solidFill>
              <a:srgbClr val="3F3B39"/>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5"/>
        <p:cNvGrpSpPr/>
        <p:nvPr/>
      </p:nvGrpSpPr>
      <p:grpSpPr>
        <a:xfrm>
          <a:off x="0" y="0"/>
          <a:ext cx="0" cy="0"/>
          <a:chOff x="0" y="0"/>
          <a:chExt cx="0" cy="0"/>
        </a:xfrm>
      </p:grpSpPr>
      <p:sp>
        <p:nvSpPr>
          <p:cNvPr id="736" name="Google Shape;736;p9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 need to give each button and image a class so we can select them.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pic>
        <p:nvPicPr>
          <p:cNvPr id="737" name="Google Shape;737;p97"/>
          <p:cNvPicPr preferRelativeResize="0"/>
          <p:nvPr/>
        </p:nvPicPr>
        <p:blipFill>
          <a:blip r:embed="rId3">
            <a:alphaModFix/>
          </a:blip>
          <a:stretch>
            <a:fillRect/>
          </a:stretch>
        </p:blipFill>
        <p:spPr>
          <a:xfrm>
            <a:off x="4253900" y="877837"/>
            <a:ext cx="3342804" cy="1657025"/>
          </a:xfrm>
          <a:prstGeom prst="rect">
            <a:avLst/>
          </a:prstGeom>
          <a:noFill/>
          <a:ln w="9525" cap="flat" cmpd="sng">
            <a:solidFill>
              <a:srgbClr val="3F3B39"/>
            </a:solidFill>
            <a:prstDash val="solid"/>
            <a:round/>
            <a:headEnd type="none" w="sm" len="sm"/>
            <a:tailEnd type="none" w="sm" len="sm"/>
          </a:ln>
        </p:spPr>
      </p:pic>
      <p:sp>
        <p:nvSpPr>
          <p:cNvPr id="738" name="Google Shape;738;p97"/>
          <p:cNvSpPr txBox="1">
            <a:spLocks noGrp="1"/>
          </p:cNvSpPr>
          <p:nvPr>
            <p:ph type="body" idx="1"/>
          </p:nvPr>
        </p:nvSpPr>
        <p:spPr>
          <a:xfrm>
            <a:off x="3084300" y="2908200"/>
            <a:ext cx="5682000" cy="1323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&lt;button </a:t>
            </a:r>
            <a:r>
              <a:rPr lang="en" sz="1800" b="1" dirty="0">
                <a:solidFill>
                  <a:srgbClr val="FFAA7B"/>
                </a:solidFill>
                <a:latin typeface="Consolas"/>
                <a:ea typeface="Consolas"/>
                <a:cs typeface="Consolas"/>
                <a:sym typeface="Consolas"/>
              </a:rPr>
              <a:t>class=“</a:t>
            </a:r>
            <a:r>
              <a:rPr lang="en" sz="1800" b="1" dirty="0" err="1">
                <a:solidFill>
                  <a:srgbClr val="FFAA7B"/>
                </a:solidFill>
                <a:latin typeface="Consolas"/>
                <a:ea typeface="Consolas"/>
                <a:cs typeface="Consolas"/>
                <a:sym typeface="Consolas"/>
              </a:rPr>
              <a:t>hideCats</a:t>
            </a:r>
            <a:r>
              <a:rPr lang="en" sz="1800" b="1" dirty="0">
                <a:solidFill>
                  <a:srgbClr val="FFAA7B"/>
                </a:solidFill>
                <a:latin typeface="Consolas"/>
                <a:ea typeface="Consolas"/>
                <a:cs typeface="Consolas"/>
                <a:sym typeface="Consolas"/>
              </a:rPr>
              <a:t>"</a:t>
            </a:r>
            <a:r>
              <a:rPr lang="en" sz="1800" dirty="0">
                <a:solidFill>
                  <a:schemeClr val="dk1"/>
                </a:solidFill>
                <a:latin typeface="Consolas"/>
                <a:ea typeface="Consolas"/>
                <a:cs typeface="Consolas"/>
                <a:sym typeface="Consolas"/>
              </a:rPr>
              <a:t>&gt;Hide Cats&lt;/button&gt;</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&lt;button </a:t>
            </a:r>
            <a:r>
              <a:rPr lang="en" sz="1800" dirty="0">
                <a:latin typeface="Consolas"/>
                <a:ea typeface="Consolas"/>
                <a:cs typeface="Consolas"/>
                <a:sym typeface="Consolas"/>
              </a:rPr>
              <a:t>class</a:t>
            </a:r>
            <a:r>
              <a:rPr lang="en" sz="1800" dirty="0">
                <a:solidFill>
                  <a:srgbClr val="3F3B39"/>
                </a:solidFill>
                <a:latin typeface="Consolas"/>
                <a:ea typeface="Consolas"/>
                <a:cs typeface="Consolas"/>
                <a:sym typeface="Consolas"/>
              </a:rPr>
              <a:t>="</a:t>
            </a:r>
            <a:r>
              <a:rPr lang="en" sz="1800" dirty="0" err="1">
                <a:solidFill>
                  <a:srgbClr val="3F3B39"/>
                </a:solidFill>
                <a:latin typeface="Consolas"/>
                <a:ea typeface="Consolas"/>
                <a:cs typeface="Consolas"/>
                <a:sym typeface="Consolas"/>
              </a:rPr>
              <a:t>hideDogs</a:t>
            </a:r>
            <a:r>
              <a:rPr lang="en" sz="1800" dirty="0">
                <a:solidFill>
                  <a:srgbClr val="3F3B39"/>
                </a:solidFill>
                <a:latin typeface="Consolas"/>
                <a:ea typeface="Consolas"/>
                <a:cs typeface="Consolas"/>
                <a:sym typeface="Consolas"/>
              </a:rPr>
              <a:t>"</a:t>
            </a:r>
            <a:r>
              <a:rPr lang="en" sz="1800" dirty="0">
                <a:solidFill>
                  <a:schemeClr val="dk1"/>
                </a:solidFill>
                <a:latin typeface="Consolas"/>
                <a:ea typeface="Consolas"/>
                <a:cs typeface="Consolas"/>
                <a:sym typeface="Consolas"/>
              </a:rPr>
              <a:t>&gt;Hide Dogs&lt;/button&gt;</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&lt;</a:t>
            </a:r>
            <a:r>
              <a:rPr lang="en" sz="1800" dirty="0" err="1">
                <a:solidFill>
                  <a:schemeClr val="dk1"/>
                </a:solidFill>
                <a:latin typeface="Consolas"/>
                <a:ea typeface="Consolas"/>
                <a:cs typeface="Consolas"/>
                <a:sym typeface="Consolas"/>
              </a:rPr>
              <a:t>img</a:t>
            </a:r>
            <a:r>
              <a:rPr lang="en" sz="1800" dirty="0">
                <a:solidFill>
                  <a:schemeClr val="dk1"/>
                </a:solidFill>
                <a:latin typeface="Consolas"/>
                <a:ea typeface="Consolas"/>
                <a:cs typeface="Consolas"/>
                <a:sym typeface="Consolas"/>
              </a:rPr>
              <a:t> </a:t>
            </a:r>
            <a:r>
              <a:rPr lang="en" sz="1800" b="1" dirty="0">
                <a:solidFill>
                  <a:srgbClr val="FFAA7B"/>
                </a:solidFill>
                <a:latin typeface="Consolas"/>
                <a:ea typeface="Consolas"/>
                <a:cs typeface="Consolas"/>
                <a:sym typeface="Consolas"/>
              </a:rPr>
              <a:t>class="</a:t>
            </a:r>
            <a:r>
              <a:rPr lang="en" sz="1800" b="1" dirty="0" err="1">
                <a:solidFill>
                  <a:srgbClr val="FFAA7B"/>
                </a:solidFill>
                <a:latin typeface="Consolas"/>
                <a:ea typeface="Consolas"/>
                <a:cs typeface="Consolas"/>
                <a:sym typeface="Consolas"/>
              </a:rPr>
              <a:t>catPic</a:t>
            </a:r>
            <a:r>
              <a:rPr lang="en" sz="1800" b="1" dirty="0">
                <a:solidFill>
                  <a:srgbClr val="FFAA7B"/>
                </a:solidFill>
                <a:latin typeface="Consolas"/>
                <a:ea typeface="Consolas"/>
                <a:cs typeface="Consolas"/>
                <a:sym typeface="Consolas"/>
              </a:rPr>
              <a:t>"</a:t>
            </a:r>
            <a:r>
              <a:rPr lang="en" sz="1800" dirty="0">
                <a:solidFill>
                  <a:schemeClr val="dk1"/>
                </a:solidFill>
                <a:latin typeface="Consolas"/>
                <a:ea typeface="Consolas"/>
                <a:cs typeface="Consolas"/>
                <a:sym typeface="Consolas"/>
              </a:rPr>
              <a:t> </a:t>
            </a:r>
            <a:r>
              <a:rPr lang="en" sz="1800" dirty="0" err="1">
                <a:solidFill>
                  <a:schemeClr val="dk1"/>
                </a:solidFill>
                <a:latin typeface="Consolas"/>
                <a:ea typeface="Consolas"/>
                <a:cs typeface="Consolas"/>
                <a:sym typeface="Consolas"/>
              </a:rPr>
              <a:t>src</a:t>
            </a:r>
            <a:r>
              <a:rPr lang="en" sz="1800" dirty="0">
                <a:solidFill>
                  <a:schemeClr val="dk1"/>
                </a:solidFill>
                <a:latin typeface="Consolas"/>
                <a:ea typeface="Consolas"/>
                <a:cs typeface="Consolas"/>
                <a:sym typeface="Consolas"/>
              </a:rPr>
              <a:t>="</a:t>
            </a:r>
            <a:r>
              <a:rPr lang="en" sz="1800" dirty="0" err="1">
                <a:solidFill>
                  <a:schemeClr val="dk1"/>
                </a:solidFill>
                <a:latin typeface="Consolas"/>
                <a:ea typeface="Consolas"/>
                <a:cs typeface="Consolas"/>
                <a:sym typeface="Consolas"/>
              </a:rPr>
              <a:t>cats.jpg</a:t>
            </a:r>
            <a:r>
              <a:rPr lang="en" sz="1800" dirty="0">
                <a:solidFill>
                  <a:schemeClr val="dk1"/>
                </a:solidFill>
                <a:latin typeface="Consolas"/>
                <a:ea typeface="Consolas"/>
                <a:cs typeface="Consolas"/>
                <a:sym typeface="Consolas"/>
              </a:rPr>
              <a:t>"&gt;</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&lt;</a:t>
            </a:r>
            <a:r>
              <a:rPr lang="en" sz="1800" dirty="0" err="1">
                <a:solidFill>
                  <a:schemeClr val="dk1"/>
                </a:solidFill>
                <a:latin typeface="Consolas"/>
                <a:ea typeface="Consolas"/>
                <a:cs typeface="Consolas"/>
                <a:sym typeface="Consolas"/>
              </a:rPr>
              <a:t>img</a:t>
            </a:r>
            <a:r>
              <a:rPr lang="en" sz="1800" dirty="0">
                <a:solidFill>
                  <a:schemeClr val="dk1"/>
                </a:solidFill>
                <a:latin typeface="Consolas"/>
                <a:ea typeface="Consolas"/>
                <a:cs typeface="Consolas"/>
                <a:sym typeface="Consolas"/>
              </a:rPr>
              <a:t> </a:t>
            </a:r>
            <a:r>
              <a:rPr lang="en" sz="1800" dirty="0">
                <a:latin typeface="Consolas"/>
                <a:ea typeface="Consolas"/>
                <a:cs typeface="Consolas"/>
                <a:sym typeface="Consolas"/>
              </a:rPr>
              <a:t>class</a:t>
            </a:r>
            <a:r>
              <a:rPr lang="en" sz="1800" dirty="0">
                <a:solidFill>
                  <a:srgbClr val="3F3B39"/>
                </a:solidFill>
                <a:latin typeface="Consolas"/>
                <a:ea typeface="Consolas"/>
                <a:cs typeface="Consolas"/>
                <a:sym typeface="Consolas"/>
              </a:rPr>
              <a:t>="</a:t>
            </a:r>
            <a:r>
              <a:rPr lang="en" sz="1800" dirty="0" err="1">
                <a:solidFill>
                  <a:srgbClr val="3F3B39"/>
                </a:solidFill>
                <a:latin typeface="Consolas"/>
                <a:ea typeface="Consolas"/>
                <a:cs typeface="Consolas"/>
                <a:sym typeface="Consolas"/>
              </a:rPr>
              <a:t>dogPic</a:t>
            </a:r>
            <a:r>
              <a:rPr lang="en" sz="1800" dirty="0">
                <a:solidFill>
                  <a:srgbClr val="3F3B39"/>
                </a:solidFill>
                <a:latin typeface="Consolas"/>
                <a:ea typeface="Consolas"/>
                <a:cs typeface="Consolas"/>
                <a:sym typeface="Consolas"/>
              </a:rPr>
              <a:t>"</a:t>
            </a:r>
            <a:r>
              <a:rPr lang="en" sz="1800" dirty="0">
                <a:solidFill>
                  <a:schemeClr val="dk1"/>
                </a:solidFill>
                <a:latin typeface="Consolas"/>
                <a:ea typeface="Consolas"/>
                <a:cs typeface="Consolas"/>
                <a:sym typeface="Consolas"/>
              </a:rPr>
              <a:t> </a:t>
            </a:r>
            <a:r>
              <a:rPr lang="en" sz="1800" dirty="0" err="1">
                <a:solidFill>
                  <a:schemeClr val="dk1"/>
                </a:solidFill>
                <a:latin typeface="Consolas"/>
                <a:ea typeface="Consolas"/>
                <a:cs typeface="Consolas"/>
                <a:sym typeface="Consolas"/>
              </a:rPr>
              <a:t>src</a:t>
            </a:r>
            <a:r>
              <a:rPr lang="en" sz="1800" dirty="0">
                <a:solidFill>
                  <a:schemeClr val="dk1"/>
                </a:solidFill>
                <a:latin typeface="Consolas"/>
                <a:ea typeface="Consolas"/>
                <a:cs typeface="Consolas"/>
                <a:sym typeface="Consolas"/>
              </a:rPr>
              <a:t>="</a:t>
            </a:r>
            <a:r>
              <a:rPr lang="en" sz="1800" dirty="0" err="1">
                <a:solidFill>
                  <a:schemeClr val="dk1"/>
                </a:solidFill>
                <a:latin typeface="Consolas"/>
                <a:ea typeface="Consolas"/>
                <a:cs typeface="Consolas"/>
                <a:sym typeface="Consolas"/>
              </a:rPr>
              <a:t>dogs.jpg</a:t>
            </a:r>
            <a:r>
              <a:rPr lang="en" sz="1800" dirty="0">
                <a:solidFill>
                  <a:schemeClr val="dk1"/>
                </a:solidFill>
                <a:latin typeface="Consolas"/>
                <a:ea typeface="Consolas"/>
                <a:cs typeface="Consolas"/>
                <a:sym typeface="Consolas"/>
              </a:rPr>
              <a:t>"&gt;</a:t>
            </a:r>
            <a:endParaRPr sz="1800" dirty="0">
              <a:solidFill>
                <a:schemeClr val="dk1"/>
              </a:solidFill>
              <a:latin typeface="Consolas"/>
              <a:ea typeface="Consolas"/>
              <a:cs typeface="Consolas"/>
              <a:sym typeface="Consola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42"/>
        <p:cNvGrpSpPr/>
        <p:nvPr/>
      </p:nvGrpSpPr>
      <p:grpSpPr>
        <a:xfrm>
          <a:off x="0" y="0"/>
          <a:ext cx="0" cy="0"/>
          <a:chOff x="0" y="0"/>
          <a:chExt cx="0" cy="0"/>
        </a:xfrm>
      </p:grpSpPr>
      <p:sp>
        <p:nvSpPr>
          <p:cNvPr id="743" name="Google Shape;743;p9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lnSpc>
                <a:spcPct val="93000"/>
              </a:lnSpc>
              <a:spcBef>
                <a:spcPts val="1400"/>
              </a:spcBef>
              <a:spcAft>
                <a:spcPts val="0"/>
              </a:spcAft>
              <a:buClr>
                <a:schemeClr val="dk1"/>
              </a:buClr>
              <a:buSzPts val="1100"/>
              <a:buFont typeface="Arial"/>
              <a:buNone/>
            </a:pPr>
            <a:r>
              <a:rPr lang="en"/>
              <a:t>Now we can select the specific button with jQuery.</a:t>
            </a:r>
            <a:endParaRPr/>
          </a:p>
          <a:p>
            <a:pPr marL="0" lvl="0" indent="0" algn="l" rtl="0">
              <a:spcBef>
                <a:spcPts val="0"/>
              </a:spcBef>
              <a:spcAft>
                <a:spcPts val="0"/>
              </a:spcAft>
              <a:buClr>
                <a:schemeClr val="dk1"/>
              </a:buClr>
              <a:buSzPts val="1100"/>
              <a:buFont typeface="Arial"/>
              <a:buNone/>
            </a:pPr>
            <a:endParaRPr/>
          </a:p>
        </p:txBody>
      </p:sp>
      <p:pic>
        <p:nvPicPr>
          <p:cNvPr id="744" name="Google Shape;744;p98"/>
          <p:cNvPicPr preferRelativeResize="0"/>
          <p:nvPr/>
        </p:nvPicPr>
        <p:blipFill>
          <a:blip r:embed="rId3">
            <a:alphaModFix/>
          </a:blip>
          <a:stretch>
            <a:fillRect/>
          </a:stretch>
        </p:blipFill>
        <p:spPr>
          <a:xfrm>
            <a:off x="4218300" y="356637"/>
            <a:ext cx="3342804" cy="1657025"/>
          </a:xfrm>
          <a:prstGeom prst="rect">
            <a:avLst/>
          </a:prstGeom>
          <a:noFill/>
          <a:ln w="9525" cap="flat" cmpd="sng">
            <a:solidFill>
              <a:srgbClr val="3F3B39"/>
            </a:solidFill>
            <a:prstDash val="solid"/>
            <a:round/>
            <a:headEnd type="none" w="sm" len="sm"/>
            <a:tailEnd type="none" w="sm" len="sm"/>
          </a:ln>
        </p:spPr>
      </p:pic>
      <p:sp>
        <p:nvSpPr>
          <p:cNvPr id="745" name="Google Shape;745;p98"/>
          <p:cNvSpPr txBox="1">
            <a:spLocks noGrp="1"/>
          </p:cNvSpPr>
          <p:nvPr>
            <p:ph type="body" idx="1"/>
          </p:nvPr>
        </p:nvSpPr>
        <p:spPr>
          <a:xfrm>
            <a:off x="3356200" y="3415425"/>
            <a:ext cx="5067000" cy="11547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latin typeface="Consolas"/>
                <a:ea typeface="Consolas"/>
                <a:cs typeface="Consolas"/>
                <a:sym typeface="Consolas"/>
              </a:rPr>
              <a:t>&lt;button </a:t>
            </a:r>
            <a:r>
              <a:rPr lang="en" sz="1600">
                <a:solidFill>
                  <a:schemeClr val="dk2"/>
                </a:solidFill>
                <a:latin typeface="Consolas"/>
                <a:ea typeface="Consolas"/>
                <a:cs typeface="Consolas"/>
                <a:sym typeface="Consolas"/>
              </a:rPr>
              <a:t>class="</a:t>
            </a:r>
            <a:r>
              <a:rPr lang="en" sz="1600">
                <a:solidFill>
                  <a:srgbClr val="EF5330"/>
                </a:solidFill>
                <a:latin typeface="Consolas"/>
                <a:ea typeface="Consolas"/>
                <a:cs typeface="Consolas"/>
                <a:sym typeface="Consolas"/>
              </a:rPr>
              <a:t>hideCats</a:t>
            </a:r>
            <a:r>
              <a:rPr lang="en" sz="1600">
                <a:solidFill>
                  <a:schemeClr val="dk2"/>
                </a:solidFill>
                <a:latin typeface="Consolas"/>
                <a:ea typeface="Consolas"/>
                <a:cs typeface="Consolas"/>
                <a:sym typeface="Consolas"/>
              </a:rPr>
              <a:t>"</a:t>
            </a:r>
            <a:r>
              <a:rPr lang="en" sz="1600">
                <a:solidFill>
                  <a:schemeClr val="dk1"/>
                </a:solidFill>
                <a:latin typeface="Consolas"/>
                <a:ea typeface="Consolas"/>
                <a:cs typeface="Consolas"/>
                <a:sym typeface="Consolas"/>
              </a:rPr>
              <a:t>&gt;Hide Cats&lt;/button&gt;</a:t>
            </a:r>
            <a:endParaRPr sz="16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600">
                <a:solidFill>
                  <a:schemeClr val="dk1"/>
                </a:solidFill>
                <a:latin typeface="Consolas"/>
                <a:ea typeface="Consolas"/>
                <a:cs typeface="Consolas"/>
                <a:sym typeface="Consolas"/>
              </a:rPr>
              <a:t>&lt;button </a:t>
            </a:r>
            <a:r>
              <a:rPr lang="en" sz="1600">
                <a:solidFill>
                  <a:schemeClr val="dk2"/>
                </a:solidFill>
                <a:latin typeface="Consolas"/>
                <a:ea typeface="Consolas"/>
                <a:cs typeface="Consolas"/>
                <a:sym typeface="Consolas"/>
              </a:rPr>
              <a:t>class="hideDogs"</a:t>
            </a:r>
            <a:r>
              <a:rPr lang="en" sz="1600">
                <a:solidFill>
                  <a:schemeClr val="dk1"/>
                </a:solidFill>
                <a:latin typeface="Consolas"/>
                <a:ea typeface="Consolas"/>
                <a:cs typeface="Consolas"/>
                <a:sym typeface="Consolas"/>
              </a:rPr>
              <a:t>&gt;Hide Dogs&lt;/button&gt;</a:t>
            </a:r>
            <a:endParaRPr sz="16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600">
                <a:solidFill>
                  <a:schemeClr val="dk1"/>
                </a:solidFill>
                <a:latin typeface="Consolas"/>
                <a:ea typeface="Consolas"/>
                <a:cs typeface="Consolas"/>
                <a:sym typeface="Consolas"/>
              </a:rPr>
              <a:t>&lt;img </a:t>
            </a:r>
            <a:r>
              <a:rPr lang="en" sz="1600">
                <a:solidFill>
                  <a:schemeClr val="dk2"/>
                </a:solidFill>
                <a:latin typeface="Consolas"/>
                <a:ea typeface="Consolas"/>
                <a:cs typeface="Consolas"/>
                <a:sym typeface="Consolas"/>
              </a:rPr>
              <a:t>class="</a:t>
            </a:r>
            <a:r>
              <a:rPr lang="en" sz="1600">
                <a:solidFill>
                  <a:srgbClr val="15C2D2"/>
                </a:solidFill>
                <a:latin typeface="Consolas"/>
                <a:ea typeface="Consolas"/>
                <a:cs typeface="Consolas"/>
                <a:sym typeface="Consolas"/>
              </a:rPr>
              <a:t>catPic</a:t>
            </a:r>
            <a:r>
              <a:rPr lang="en" sz="1600">
                <a:solidFill>
                  <a:schemeClr val="dk2"/>
                </a:solidFill>
                <a:latin typeface="Consolas"/>
                <a:ea typeface="Consolas"/>
                <a:cs typeface="Consolas"/>
                <a:sym typeface="Consolas"/>
              </a:rPr>
              <a:t>"</a:t>
            </a:r>
            <a:r>
              <a:rPr lang="en" sz="1600">
                <a:solidFill>
                  <a:schemeClr val="dk1"/>
                </a:solidFill>
                <a:latin typeface="Consolas"/>
                <a:ea typeface="Consolas"/>
                <a:cs typeface="Consolas"/>
                <a:sym typeface="Consolas"/>
              </a:rPr>
              <a:t> src="cats.jpg"&gt;</a:t>
            </a:r>
            <a:endParaRPr sz="16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600">
                <a:solidFill>
                  <a:schemeClr val="dk1"/>
                </a:solidFill>
                <a:latin typeface="Consolas"/>
                <a:ea typeface="Consolas"/>
                <a:cs typeface="Consolas"/>
                <a:sym typeface="Consolas"/>
              </a:rPr>
              <a:t>&lt;img </a:t>
            </a:r>
            <a:r>
              <a:rPr lang="en" sz="1600">
                <a:solidFill>
                  <a:schemeClr val="dk2"/>
                </a:solidFill>
                <a:latin typeface="Consolas"/>
                <a:ea typeface="Consolas"/>
                <a:cs typeface="Consolas"/>
                <a:sym typeface="Consolas"/>
              </a:rPr>
              <a:t>class="dogPic"</a:t>
            </a:r>
            <a:r>
              <a:rPr lang="en" sz="1600">
                <a:solidFill>
                  <a:schemeClr val="dk1"/>
                </a:solidFill>
                <a:latin typeface="Consolas"/>
                <a:ea typeface="Consolas"/>
                <a:cs typeface="Consolas"/>
                <a:sym typeface="Consolas"/>
              </a:rPr>
              <a:t> src="dogs.jpg"&gt;</a:t>
            </a:r>
            <a:endParaRPr sz="16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sz="1600">
              <a:solidFill>
                <a:schemeClr val="dk1"/>
              </a:solidFill>
              <a:latin typeface="Consolas"/>
              <a:ea typeface="Consolas"/>
              <a:cs typeface="Consolas"/>
              <a:sym typeface="Consolas"/>
            </a:endParaRPr>
          </a:p>
        </p:txBody>
      </p:sp>
      <p:sp>
        <p:nvSpPr>
          <p:cNvPr id="746" name="Google Shape;746;p98"/>
          <p:cNvSpPr txBox="1">
            <a:spLocks noGrp="1"/>
          </p:cNvSpPr>
          <p:nvPr>
            <p:ph type="body" idx="1"/>
          </p:nvPr>
        </p:nvSpPr>
        <p:spPr>
          <a:xfrm>
            <a:off x="4331550" y="2238450"/>
            <a:ext cx="3187500" cy="952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rgbClr val="3F3B39"/>
                </a:solidFill>
                <a:latin typeface="Helvetica Neue"/>
                <a:ea typeface="Helvetica Neue"/>
                <a:cs typeface="Helvetica Neue"/>
                <a:sym typeface="Helvetica Neue"/>
              </a:rPr>
              <a:t>$("</a:t>
            </a:r>
            <a:r>
              <a:rPr lang="en" sz="1700" dirty="0">
                <a:solidFill>
                  <a:srgbClr val="EF5330"/>
                </a:solidFill>
                <a:latin typeface="Helvetica Neue"/>
                <a:ea typeface="Helvetica Neue"/>
                <a:cs typeface="Helvetica Neue"/>
                <a:sym typeface="Helvetica Neue"/>
              </a:rPr>
              <a:t>.</a:t>
            </a:r>
            <a:r>
              <a:rPr lang="en" sz="1700" dirty="0" err="1">
                <a:solidFill>
                  <a:srgbClr val="EF5330"/>
                </a:solidFill>
                <a:latin typeface="Helvetica Neue"/>
                <a:ea typeface="Helvetica Neue"/>
                <a:cs typeface="Helvetica Neue"/>
                <a:sym typeface="Helvetica Neue"/>
              </a:rPr>
              <a:t>hideCats</a:t>
            </a:r>
            <a:r>
              <a:rPr lang="en" sz="1700" dirty="0">
                <a:solidFill>
                  <a:srgbClr val="3F3B39"/>
                </a:solidFill>
                <a:latin typeface="Helvetica Neue"/>
                <a:ea typeface="Helvetica Neue"/>
                <a:cs typeface="Helvetica Neue"/>
                <a:sym typeface="Helvetica Neue"/>
              </a:rPr>
              <a:t>").click(function() {</a:t>
            </a:r>
            <a:endParaRPr sz="1700" dirty="0">
              <a:solidFill>
                <a:srgbClr val="3F3B39"/>
              </a:solidFill>
              <a:latin typeface="Helvetica Neue"/>
              <a:ea typeface="Helvetica Neue"/>
              <a:cs typeface="Helvetica Neue"/>
              <a:sym typeface="Helvetica Neue"/>
            </a:endParaRPr>
          </a:p>
          <a:p>
            <a:pPr marL="0" lvl="0" indent="0" algn="l" rtl="0">
              <a:spcBef>
                <a:spcPts val="0"/>
              </a:spcBef>
              <a:spcAft>
                <a:spcPts val="0"/>
              </a:spcAft>
              <a:buNone/>
            </a:pPr>
            <a:r>
              <a:rPr lang="en" sz="1700" dirty="0">
                <a:solidFill>
                  <a:srgbClr val="3F3B39"/>
                </a:solidFill>
                <a:latin typeface="Helvetica Neue"/>
                <a:ea typeface="Helvetica Neue"/>
                <a:cs typeface="Helvetica Neue"/>
                <a:sym typeface="Helvetica Neue"/>
              </a:rPr>
              <a:t>  $("</a:t>
            </a:r>
            <a:r>
              <a:rPr lang="en" sz="1700" dirty="0">
                <a:solidFill>
                  <a:srgbClr val="15C2D2"/>
                </a:solidFill>
                <a:latin typeface="Helvetica Neue"/>
                <a:ea typeface="Helvetica Neue"/>
                <a:cs typeface="Helvetica Neue"/>
                <a:sym typeface="Helvetica Neue"/>
              </a:rPr>
              <a:t>.</a:t>
            </a:r>
            <a:r>
              <a:rPr lang="en" sz="1700" dirty="0" err="1">
                <a:solidFill>
                  <a:srgbClr val="15C2D2"/>
                </a:solidFill>
                <a:latin typeface="Helvetica Neue"/>
                <a:ea typeface="Helvetica Neue"/>
                <a:cs typeface="Helvetica Neue"/>
                <a:sym typeface="Helvetica Neue"/>
              </a:rPr>
              <a:t>catPic</a:t>
            </a:r>
            <a:r>
              <a:rPr lang="en" sz="1700" dirty="0">
                <a:solidFill>
                  <a:srgbClr val="3F3B39"/>
                </a:solidFill>
                <a:latin typeface="Helvetica Neue"/>
                <a:ea typeface="Helvetica Neue"/>
                <a:cs typeface="Helvetica Neue"/>
                <a:sym typeface="Helvetica Neue"/>
              </a:rPr>
              <a:t>").hide();</a:t>
            </a:r>
            <a:endParaRPr sz="1700" dirty="0">
              <a:solidFill>
                <a:srgbClr val="3F3B39"/>
              </a:solidFill>
              <a:latin typeface="Helvetica Neue"/>
              <a:ea typeface="Helvetica Neue"/>
              <a:cs typeface="Helvetica Neue"/>
              <a:sym typeface="Helvetica Neue"/>
            </a:endParaRPr>
          </a:p>
          <a:p>
            <a:pPr marL="0" lvl="0" indent="0" algn="l" rtl="0">
              <a:spcBef>
                <a:spcPts val="0"/>
              </a:spcBef>
              <a:spcAft>
                <a:spcPts val="0"/>
              </a:spcAft>
              <a:buNone/>
            </a:pPr>
            <a:r>
              <a:rPr lang="en" sz="1700" dirty="0">
                <a:solidFill>
                  <a:srgbClr val="3F3B39"/>
                </a:solidFill>
                <a:latin typeface="Helvetica Neue"/>
                <a:ea typeface="Helvetica Neue"/>
                <a:cs typeface="Helvetica Neue"/>
                <a:sym typeface="Helvetica Neue"/>
              </a:rPr>
              <a:t>});</a:t>
            </a:r>
            <a:endParaRPr sz="1700" dirty="0">
              <a:solidFill>
                <a:srgbClr val="3F3B39"/>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0"/>
        <p:cNvGrpSpPr/>
        <p:nvPr/>
      </p:nvGrpSpPr>
      <p:grpSpPr>
        <a:xfrm>
          <a:off x="0" y="0"/>
          <a:ext cx="0" cy="0"/>
          <a:chOff x="0" y="0"/>
          <a:chExt cx="0" cy="0"/>
        </a:xfrm>
      </p:grpSpPr>
      <p:sp>
        <p:nvSpPr>
          <p:cNvPr id="751" name="Google Shape;751;p99"/>
          <p:cNvSpPr txBox="1">
            <a:spLocks noGrp="1"/>
          </p:cNvSpPr>
          <p:nvPr>
            <p:ph type="body" idx="1"/>
          </p:nvPr>
        </p:nvSpPr>
        <p:spPr>
          <a:xfrm>
            <a:off x="192900" y="1642100"/>
            <a:ext cx="2357400" cy="3282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dirty="0">
                <a:solidFill>
                  <a:schemeClr val="dk1"/>
                </a:solidFill>
                <a:latin typeface="Helvetica Neue"/>
                <a:ea typeface="Helvetica Neue"/>
                <a:cs typeface="Helvetica Neue"/>
                <a:sym typeface="Helvetica Neue"/>
              </a:rPr>
              <a:t>Let's see who wins: </a:t>
            </a:r>
            <a:r>
              <a:rPr lang="en" sz="2400" u="sng" dirty="0">
                <a:solidFill>
                  <a:schemeClr val="hlink"/>
                </a:solidFill>
                <a:latin typeface="Helvetica Neue"/>
                <a:ea typeface="Helvetica Neue"/>
                <a:cs typeface="Helvetica Neue"/>
                <a:sym typeface="Helvetica Neue"/>
                <a:hlinkClick r:id="rId3"/>
              </a:rPr>
              <a:t>Cats vs Dogs</a:t>
            </a:r>
            <a:r>
              <a:rPr lang="en" sz="2400" dirty="0">
                <a:solidFill>
                  <a:schemeClr val="dk1"/>
                </a:solidFill>
                <a:latin typeface="Helvetica Neue"/>
                <a:ea typeface="Helvetica Neue"/>
                <a:cs typeface="Helvetica Neue"/>
                <a:sym typeface="Helvetica Neue"/>
              </a:rPr>
              <a:t>!</a:t>
            </a:r>
            <a:endParaRPr sz="2400" dirty="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r>
              <a:rPr lang="en" sz="2200" dirty="0">
                <a:solidFill>
                  <a:schemeClr val="dk1"/>
                </a:solidFill>
              </a:rPr>
              <a:t>We need to use jQuery to hide the correct image when the buttons are clicked.</a:t>
            </a:r>
            <a:endParaRPr dirty="0">
              <a:solidFill>
                <a:schemeClr val="dk1"/>
              </a:solidFill>
            </a:endParaRPr>
          </a:p>
          <a:p>
            <a:pPr marL="0" lvl="0" indent="0" algn="l" rtl="0">
              <a:lnSpc>
                <a:spcPct val="93000"/>
              </a:lnSpc>
              <a:spcBef>
                <a:spcPts val="1400"/>
              </a:spcBef>
              <a:spcAft>
                <a:spcPts val="0"/>
              </a:spcAft>
              <a:buNone/>
            </a:pPr>
            <a:endParaRPr dirty="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endParaRPr dirty="0">
              <a:solidFill>
                <a:schemeClr val="dk1"/>
              </a:solidFill>
              <a:latin typeface="Helvetica Neue"/>
              <a:ea typeface="Helvetica Neue"/>
              <a:cs typeface="Helvetica Neue"/>
              <a:sym typeface="Helvetica Neue"/>
            </a:endParaRPr>
          </a:p>
        </p:txBody>
      </p:sp>
      <p:pic>
        <p:nvPicPr>
          <p:cNvPr id="752" name="Google Shape;752;p99"/>
          <p:cNvPicPr preferRelativeResize="0"/>
          <p:nvPr/>
        </p:nvPicPr>
        <p:blipFill>
          <a:blip r:embed="rId4">
            <a:alphaModFix/>
          </a:blip>
          <a:stretch>
            <a:fillRect/>
          </a:stretch>
        </p:blipFill>
        <p:spPr>
          <a:xfrm>
            <a:off x="3438106" y="1642100"/>
            <a:ext cx="4974382" cy="2798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6"/>
        <p:cNvGrpSpPr/>
        <p:nvPr/>
      </p:nvGrpSpPr>
      <p:grpSpPr>
        <a:xfrm>
          <a:off x="0" y="0"/>
          <a:ext cx="0" cy="0"/>
          <a:chOff x="0" y="0"/>
          <a:chExt cx="0" cy="0"/>
        </a:xfrm>
      </p:grpSpPr>
      <p:sp>
        <p:nvSpPr>
          <p:cNvPr id="757" name="Google Shape;757;p100"/>
          <p:cNvSpPr txBox="1">
            <a:spLocks noGrp="1"/>
          </p:cNvSpPr>
          <p:nvPr>
            <p:ph type="ctrTitle"/>
          </p:nvPr>
        </p:nvSpPr>
        <p:spPr>
          <a:xfrm>
            <a:off x="195775" y="2027925"/>
            <a:ext cx="2358300" cy="279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0">
                <a:solidFill>
                  <a:srgbClr val="000000"/>
                </a:solidFill>
                <a:latin typeface="Helvetica Neue"/>
                <a:ea typeface="Helvetica Neue"/>
                <a:cs typeface="Helvetica Neue"/>
                <a:sym typeface="Helvetica Neue"/>
              </a:rPr>
              <a:t>Enable jQuery!</a:t>
            </a:r>
            <a:endParaRPr b="0">
              <a:solidFill>
                <a:srgbClr val="000000"/>
              </a:solidFill>
              <a:latin typeface="Helvetica Neue"/>
              <a:ea typeface="Helvetica Neue"/>
              <a:cs typeface="Helvetica Neue"/>
              <a:sym typeface="Helvetica Neue"/>
            </a:endParaRPr>
          </a:p>
          <a:p>
            <a:pPr marL="0" lvl="0" indent="0" algn="l" rtl="0">
              <a:lnSpc>
                <a:spcPct val="93000"/>
              </a:lnSpc>
              <a:spcBef>
                <a:spcPts val="1400"/>
              </a:spcBef>
              <a:spcAft>
                <a:spcPts val="0"/>
              </a:spcAft>
              <a:buClr>
                <a:schemeClr val="dk1"/>
              </a:buClr>
              <a:buSzPts val="1100"/>
              <a:buFont typeface="Arial"/>
              <a:buNone/>
            </a:pPr>
            <a:r>
              <a:rPr lang="en"/>
              <a:t>Remember to enable (turn on) jQuery in Popcode!</a:t>
            </a:r>
            <a:endParaRPr/>
          </a:p>
          <a:p>
            <a:pPr marL="0" lvl="0" indent="0" algn="l" rtl="0">
              <a:spcBef>
                <a:spcPts val="0"/>
              </a:spcBef>
              <a:spcAft>
                <a:spcPts val="0"/>
              </a:spcAft>
              <a:buClr>
                <a:schemeClr val="dk1"/>
              </a:buClr>
              <a:buSzPts val="1100"/>
              <a:buFont typeface="Arial"/>
              <a:buNone/>
            </a:pPr>
            <a:endParaRPr>
              <a:solidFill>
                <a:srgbClr val="000000"/>
              </a:solidFill>
            </a:endParaRPr>
          </a:p>
        </p:txBody>
      </p:sp>
      <p:pic>
        <p:nvPicPr>
          <p:cNvPr id="758" name="Google Shape;758;p100"/>
          <p:cNvPicPr preferRelativeResize="0"/>
          <p:nvPr/>
        </p:nvPicPr>
        <p:blipFill>
          <a:blip r:embed="rId3">
            <a:alphaModFix/>
          </a:blip>
          <a:stretch>
            <a:fillRect/>
          </a:stretch>
        </p:blipFill>
        <p:spPr>
          <a:xfrm>
            <a:off x="3731079" y="877825"/>
            <a:ext cx="4903946" cy="3342600"/>
          </a:xfrm>
          <a:prstGeom prst="rect">
            <a:avLst/>
          </a:prstGeom>
          <a:noFill/>
          <a:ln>
            <a:noFill/>
          </a:ln>
        </p:spPr>
      </p:pic>
      <p:cxnSp>
        <p:nvCxnSpPr>
          <p:cNvPr id="759" name="Google Shape;759;p100"/>
          <p:cNvCxnSpPr/>
          <p:nvPr/>
        </p:nvCxnSpPr>
        <p:spPr>
          <a:xfrm rot="10800000" flipH="1">
            <a:off x="4960100" y="1186225"/>
            <a:ext cx="596700" cy="3900"/>
          </a:xfrm>
          <a:prstGeom prst="straightConnector1">
            <a:avLst/>
          </a:prstGeom>
          <a:noFill/>
          <a:ln w="28575" cap="flat" cmpd="sng">
            <a:solidFill>
              <a:srgbClr val="E4A4EE"/>
            </a:solidFill>
            <a:prstDash val="solid"/>
            <a:round/>
            <a:headEnd type="none" w="med" len="med"/>
            <a:tailEnd type="none" w="med" len="med"/>
          </a:ln>
        </p:spPr>
      </p:cxnSp>
      <p:sp>
        <p:nvSpPr>
          <p:cNvPr id="760" name="Google Shape;760;p100"/>
          <p:cNvSpPr/>
          <p:nvPr/>
        </p:nvSpPr>
        <p:spPr>
          <a:xfrm>
            <a:off x="4960100" y="1340225"/>
            <a:ext cx="588300" cy="275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1" name="Google Shape;761;p100"/>
          <p:cNvPicPr preferRelativeResize="0"/>
          <p:nvPr/>
        </p:nvPicPr>
        <p:blipFill>
          <a:blip r:embed="rId4">
            <a:alphaModFix/>
          </a:blip>
          <a:stretch>
            <a:fillRect/>
          </a:stretch>
        </p:blipFill>
        <p:spPr>
          <a:xfrm>
            <a:off x="3264400" y="839581"/>
            <a:ext cx="1277026" cy="1277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5"/>
        <p:cNvGrpSpPr/>
        <p:nvPr/>
      </p:nvGrpSpPr>
      <p:grpSpPr>
        <a:xfrm>
          <a:off x="0" y="0"/>
          <a:ext cx="0" cy="0"/>
          <a:chOff x="0" y="0"/>
          <a:chExt cx="0" cy="0"/>
        </a:xfrm>
      </p:grpSpPr>
      <p:sp>
        <p:nvSpPr>
          <p:cNvPr id="766" name="Google Shape;766;p101"/>
          <p:cNvSpPr txBox="1">
            <a:spLocks noGrp="1"/>
          </p:cNvSpPr>
          <p:nvPr>
            <p:ph type="body" idx="1"/>
          </p:nvPr>
        </p:nvSpPr>
        <p:spPr>
          <a:xfrm>
            <a:off x="3263425" y="547325"/>
            <a:ext cx="5323800" cy="1972800"/>
          </a:xfrm>
          <a:prstGeom prst="rect">
            <a:avLst/>
          </a:prstGeom>
        </p:spPr>
        <p:txBody>
          <a:bodyPr spcFirstLastPara="1" wrap="square" lIns="91425" tIns="91425" rIns="91425" bIns="91425" anchor="t" anchorCtr="0">
            <a:noAutofit/>
          </a:bodyPr>
          <a:lstStyle/>
          <a:p>
            <a:pPr marL="0" lvl="0" indent="0" algn="l" rtl="0">
              <a:lnSpc>
                <a:spcPct val="93000"/>
              </a:lnSpc>
              <a:spcBef>
                <a:spcPts val="1400"/>
              </a:spcBef>
              <a:spcAft>
                <a:spcPts val="0"/>
              </a:spcAft>
              <a:buNone/>
            </a:pPr>
            <a:r>
              <a:rPr lang="en" sz="2400" dirty="0">
                <a:solidFill>
                  <a:schemeClr val="dk1"/>
                </a:solidFill>
                <a:latin typeface="Helvetica Neue"/>
                <a:ea typeface="Helvetica Neue"/>
                <a:cs typeface="Helvetica Neue"/>
                <a:sym typeface="Helvetica Neue"/>
              </a:rPr>
              <a:t>Whack</a:t>
            </a:r>
            <a:r>
              <a:rPr lang="zh-CN" altLang="en-US" sz="2400" dirty="0">
                <a:solidFill>
                  <a:schemeClr val="dk1"/>
                </a:solidFill>
                <a:latin typeface="Helvetica Neue"/>
                <a:ea typeface="Helvetica Neue"/>
                <a:cs typeface="Helvetica Neue"/>
                <a:sym typeface="Helvetica Neue"/>
              </a:rPr>
              <a:t>（重击）</a:t>
            </a:r>
            <a:r>
              <a:rPr lang="en" sz="2400" dirty="0">
                <a:solidFill>
                  <a:schemeClr val="dk1"/>
                </a:solidFill>
                <a:latin typeface="Helvetica Neue"/>
                <a:ea typeface="Helvetica Neue"/>
                <a:cs typeface="Helvetica Neue"/>
                <a:sym typeface="Helvetica Neue"/>
              </a:rPr>
              <a:t>-a-mole</a:t>
            </a:r>
            <a:r>
              <a:rPr lang="zh-CN" altLang="en-US" sz="2400" dirty="0">
                <a:solidFill>
                  <a:schemeClr val="dk1"/>
                </a:solidFill>
                <a:latin typeface="Helvetica Neue"/>
                <a:ea typeface="Helvetica Neue"/>
                <a:cs typeface="Helvetica Neue"/>
                <a:sym typeface="Helvetica Neue"/>
              </a:rPr>
              <a:t>（鼹鼠）</a:t>
            </a:r>
            <a:r>
              <a:rPr lang="en" sz="2400" dirty="0">
                <a:solidFill>
                  <a:schemeClr val="dk1"/>
                </a:solidFill>
                <a:latin typeface="Helvetica Neue"/>
                <a:ea typeface="Helvetica Neue"/>
                <a:cs typeface="Helvetica Neue"/>
                <a:sym typeface="Helvetica Neue"/>
              </a:rPr>
              <a:t>! Our yard is infested with moles and we need to use jQuery to get rid of them!</a:t>
            </a:r>
            <a:endParaRPr sz="2400" dirty="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r>
              <a:rPr lang="en" sz="2400" dirty="0">
                <a:solidFill>
                  <a:schemeClr val="dk1"/>
                </a:solidFill>
                <a:latin typeface="Helvetica Neue"/>
                <a:ea typeface="Helvetica Neue"/>
                <a:cs typeface="Helvetica Neue"/>
                <a:sym typeface="Helvetica Neue"/>
              </a:rPr>
              <a:t>Start with this </a:t>
            </a:r>
            <a:r>
              <a:rPr lang="en" sz="2400" u="sng" dirty="0">
                <a:solidFill>
                  <a:schemeClr val="hlink"/>
                </a:solidFill>
                <a:latin typeface="Helvetica Neue"/>
                <a:ea typeface="Helvetica Neue"/>
                <a:cs typeface="Helvetica Neue"/>
                <a:sym typeface="Helvetica Neue"/>
                <a:hlinkClick r:id="rId3"/>
              </a:rPr>
              <a:t>mild</a:t>
            </a:r>
            <a:r>
              <a:rPr lang="en" sz="2400" dirty="0">
                <a:solidFill>
                  <a:schemeClr val="dk1"/>
                </a:solidFill>
                <a:latin typeface="Helvetica Neue"/>
                <a:ea typeface="Helvetica Neue"/>
                <a:cs typeface="Helvetica Neue"/>
                <a:sym typeface="Helvetica Neue"/>
              </a:rPr>
              <a:t> </a:t>
            </a:r>
            <a:r>
              <a:rPr lang="en" sz="2400" u="sng" dirty="0">
                <a:solidFill>
                  <a:schemeClr val="hlink"/>
                </a:solidFill>
                <a:latin typeface="Helvetica Neue"/>
                <a:ea typeface="Helvetica Neue"/>
                <a:cs typeface="Helvetica Neue"/>
                <a:sym typeface="Helvetica Neue"/>
                <a:hlinkClick r:id="rId4"/>
              </a:rPr>
              <a:t>medium</a:t>
            </a:r>
            <a:r>
              <a:rPr lang="en" sz="2400" dirty="0">
                <a:solidFill>
                  <a:schemeClr val="dk1"/>
                </a:solidFill>
                <a:latin typeface="Helvetica Neue"/>
                <a:ea typeface="Helvetica Neue"/>
                <a:cs typeface="Helvetica Neue"/>
                <a:sym typeface="Helvetica Neue"/>
              </a:rPr>
              <a:t> </a:t>
            </a:r>
            <a:r>
              <a:rPr lang="en" sz="2400" u="sng" dirty="0">
                <a:solidFill>
                  <a:schemeClr val="hlink"/>
                </a:solidFill>
                <a:latin typeface="Helvetica Neue"/>
                <a:ea typeface="Helvetica Neue"/>
                <a:cs typeface="Helvetica Neue"/>
                <a:sym typeface="Helvetica Neue"/>
                <a:hlinkClick r:id="rId5"/>
              </a:rPr>
              <a:t>spicy</a:t>
            </a:r>
            <a:r>
              <a:rPr lang="en" sz="2400" dirty="0">
                <a:solidFill>
                  <a:schemeClr val="dk1"/>
                </a:solidFill>
                <a:latin typeface="Helvetica Neue"/>
                <a:ea typeface="Helvetica Neue"/>
                <a:cs typeface="Helvetica Neue"/>
                <a:sym typeface="Helvetica Neue"/>
              </a:rPr>
              <a:t>.</a:t>
            </a:r>
            <a:endParaRPr sz="2400" dirty="0">
              <a:solidFill>
                <a:srgbClr val="6AA84F"/>
              </a:solidFill>
              <a:latin typeface="Helvetica Neue"/>
              <a:ea typeface="Helvetica Neue"/>
              <a:cs typeface="Helvetica Neue"/>
              <a:sym typeface="Helvetica Neue"/>
            </a:endParaRPr>
          </a:p>
        </p:txBody>
      </p:sp>
      <p:pic>
        <p:nvPicPr>
          <p:cNvPr id="767" name="Google Shape;767;p101"/>
          <p:cNvPicPr preferRelativeResize="0"/>
          <p:nvPr/>
        </p:nvPicPr>
        <p:blipFill>
          <a:blip r:embed="rId6">
            <a:alphaModFix/>
          </a:blip>
          <a:stretch>
            <a:fillRect/>
          </a:stretch>
        </p:blipFill>
        <p:spPr>
          <a:xfrm>
            <a:off x="6497138" y="2672004"/>
            <a:ext cx="1976084" cy="1972801"/>
          </a:xfrm>
          <a:prstGeom prst="rect">
            <a:avLst/>
          </a:prstGeom>
          <a:noFill/>
          <a:ln w="9525" cap="flat" cmpd="sng">
            <a:solidFill>
              <a:srgbClr val="000000"/>
            </a:solidFill>
            <a:prstDash val="solid"/>
            <a:round/>
            <a:headEnd type="none" w="sm" len="sm"/>
            <a:tailEnd type="none" w="sm" len="sm"/>
          </a:ln>
        </p:spPr>
      </p:pic>
      <p:pic>
        <p:nvPicPr>
          <p:cNvPr id="768" name="Google Shape;768;p101" descr="New HD version: http://youtu.be/bOf-i0n3TeU&#10;&#10;Possibly the easiest timer you'll ever use. Big easy to see numbers. Beeps when it reaches 0. Voted #1 by timer-timer.com - that's us :) http://timer-timer.com" title="15 Minute Countdown Timer">
            <a:hlinkClick r:id="rId7"/>
          </p:cNvPr>
          <p:cNvPicPr preferRelativeResize="0"/>
          <p:nvPr/>
        </p:nvPicPr>
        <p:blipFill>
          <a:blip r:embed="rId8">
            <a:alphaModFix/>
          </a:blip>
          <a:stretch>
            <a:fillRect/>
          </a:stretch>
        </p:blipFill>
        <p:spPr>
          <a:xfrm>
            <a:off x="206563" y="2408182"/>
            <a:ext cx="2330075" cy="1747550"/>
          </a:xfrm>
          <a:prstGeom prst="rect">
            <a:avLst/>
          </a:prstGeom>
          <a:noFill/>
          <a:ln>
            <a:noFill/>
          </a:ln>
        </p:spPr>
      </p:pic>
      <p:sp>
        <p:nvSpPr>
          <p:cNvPr id="2" name="矩形 1">
            <a:extLst>
              <a:ext uri="{FF2B5EF4-FFF2-40B4-BE49-F238E27FC236}">
                <a16:creationId xmlns:a16="http://schemas.microsoft.com/office/drawing/2014/main" id="{9F734E48-A5A3-104E-A14E-EA833120F1B4}"/>
              </a:ext>
            </a:extLst>
          </p:cNvPr>
          <p:cNvSpPr/>
          <p:nvPr/>
        </p:nvSpPr>
        <p:spPr>
          <a:xfrm>
            <a:off x="3030071" y="2828923"/>
            <a:ext cx="3281082" cy="1600438"/>
          </a:xfrm>
          <a:prstGeom prst="rect">
            <a:avLst/>
          </a:prstGeom>
        </p:spPr>
        <p:txBody>
          <a:bodyPr wrap="square">
            <a:spAutoFit/>
          </a:bodyPr>
          <a:lstStyle/>
          <a:p>
            <a:r>
              <a:rPr lang="en-US" altLang="zh-CN" dirty="0">
                <a:hlinkClick r:id="rId5"/>
              </a:rPr>
              <a:t>https://popcode.org/?snapshot=5371b4c0-71e8-4903-be9f-b09992579ca9</a:t>
            </a:r>
            <a:endParaRPr lang="en-US" altLang="zh-CN" dirty="0"/>
          </a:p>
          <a:p>
            <a:endParaRPr lang="en-US" altLang="zh-CN" dirty="0"/>
          </a:p>
          <a:p>
            <a:r>
              <a:rPr lang="zh-CN" altLang="en-US" dirty="0"/>
              <a:t>中文版：</a:t>
            </a:r>
            <a:endParaRPr lang="en-US" altLang="zh-CN" dirty="0"/>
          </a:p>
          <a:p>
            <a:endParaRPr lang="en-US" altLang="zh-CN" dirty="0"/>
          </a:p>
          <a:p>
            <a:r>
              <a:rPr lang="en-US" altLang="zh-CN" dirty="0">
                <a:hlinkClick r:id="rId9"/>
              </a:rPr>
              <a:t>https://popcode.org/?snapshot=ad5654ee-554b-4e3b-8dbf-586a8fb6a96a</a:t>
            </a:r>
            <a:endParaRPr lang="en-US" altLang="zh-CN"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5"/>
        <p:cNvGrpSpPr/>
        <p:nvPr/>
      </p:nvGrpSpPr>
      <p:grpSpPr>
        <a:xfrm>
          <a:off x="0" y="0"/>
          <a:ext cx="0" cy="0"/>
          <a:chOff x="0" y="0"/>
          <a:chExt cx="0" cy="0"/>
        </a:xfrm>
      </p:grpSpPr>
      <p:sp>
        <p:nvSpPr>
          <p:cNvPr id="806" name="Google Shape;806;p10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t>Which answer has the correct selectors to make the image with a class of "harryPotter" hide when you click </a:t>
            </a:r>
            <a:r>
              <a:rPr lang="en" sz="2000" u="sng"/>
              <a:t>any</a:t>
            </a:r>
            <a:r>
              <a:rPr lang="en" sz="2000"/>
              <a:t> button on the page.</a:t>
            </a:r>
            <a:endParaRPr sz="2000">
              <a:solidFill>
                <a:srgbClr val="EF5330"/>
              </a:solidFill>
            </a:endParaRPr>
          </a:p>
          <a:p>
            <a:pPr marL="0" lvl="0" indent="0" algn="l" rtl="0">
              <a:spcBef>
                <a:spcPts val="0"/>
              </a:spcBef>
              <a:spcAft>
                <a:spcPts val="0"/>
              </a:spcAft>
              <a:buClr>
                <a:schemeClr val="dk1"/>
              </a:buClr>
              <a:buSzPts val="1100"/>
              <a:buFont typeface="Arial"/>
              <a:buNone/>
            </a:pPr>
            <a:endParaRPr sz="2000">
              <a:solidFill>
                <a:srgbClr val="15C2D2"/>
              </a:solidFill>
            </a:endParaRPr>
          </a:p>
        </p:txBody>
      </p:sp>
      <p:sp>
        <p:nvSpPr>
          <p:cNvPr id="807" name="Google Shape;807;p103"/>
          <p:cNvSpPr txBox="1">
            <a:spLocks noGrp="1"/>
          </p:cNvSpPr>
          <p:nvPr>
            <p:ph type="body" idx="1"/>
          </p:nvPr>
        </p:nvSpPr>
        <p:spPr>
          <a:xfrm>
            <a:off x="4330050" y="356625"/>
            <a:ext cx="3190500" cy="1051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3F3B39"/>
                </a:solidFill>
                <a:latin typeface="Consolas"/>
                <a:ea typeface="Consolas"/>
                <a:cs typeface="Consolas"/>
                <a:sym typeface="Consolas"/>
              </a:rPr>
              <a:t>$(</a:t>
            </a:r>
            <a:r>
              <a:rPr lang="en" sz="1800">
                <a:solidFill>
                  <a:srgbClr val="000000"/>
                </a:solidFill>
                <a:highlight>
                  <a:srgbClr val="FFE599"/>
                </a:highlight>
                <a:latin typeface="Consolas"/>
                <a:ea typeface="Consolas"/>
                <a:cs typeface="Consolas"/>
                <a:sym typeface="Consolas"/>
              </a:rPr>
              <a:t>1</a:t>
            </a:r>
            <a:r>
              <a:rPr lang="en" sz="1800">
                <a:solidFill>
                  <a:srgbClr val="3F3B39"/>
                </a:solidFill>
                <a:latin typeface="Consolas"/>
                <a:ea typeface="Consolas"/>
                <a:cs typeface="Consolas"/>
                <a:sym typeface="Consolas"/>
              </a:rPr>
              <a:t>).click(function() {</a:t>
            </a:r>
            <a:endParaRPr sz="1800">
              <a:solidFill>
                <a:srgbClr val="3F3B39"/>
              </a:solidFill>
              <a:latin typeface="Consolas"/>
              <a:ea typeface="Consolas"/>
              <a:cs typeface="Consolas"/>
              <a:sym typeface="Consolas"/>
            </a:endParaRPr>
          </a:p>
          <a:p>
            <a:pPr marL="0" lvl="0" indent="0" algn="l" rtl="0">
              <a:spcBef>
                <a:spcPts val="0"/>
              </a:spcBef>
              <a:spcAft>
                <a:spcPts val="0"/>
              </a:spcAft>
              <a:buNone/>
            </a:pPr>
            <a:r>
              <a:rPr lang="en" sz="1800">
                <a:solidFill>
                  <a:srgbClr val="3F3B39"/>
                </a:solidFill>
                <a:latin typeface="Consolas"/>
                <a:ea typeface="Consolas"/>
                <a:cs typeface="Consolas"/>
                <a:sym typeface="Consolas"/>
              </a:rPr>
              <a:t>  $(</a:t>
            </a:r>
            <a:r>
              <a:rPr lang="en" sz="1800">
                <a:solidFill>
                  <a:srgbClr val="000000"/>
                </a:solidFill>
                <a:highlight>
                  <a:srgbClr val="F6B26B"/>
                </a:highlight>
                <a:latin typeface="Consolas"/>
                <a:ea typeface="Consolas"/>
                <a:cs typeface="Consolas"/>
                <a:sym typeface="Consolas"/>
              </a:rPr>
              <a:t>2</a:t>
            </a:r>
            <a:r>
              <a:rPr lang="en" sz="1800">
                <a:solidFill>
                  <a:srgbClr val="3F3B39"/>
                </a:solidFill>
                <a:latin typeface="Consolas"/>
                <a:ea typeface="Consolas"/>
                <a:cs typeface="Consolas"/>
                <a:sym typeface="Consolas"/>
              </a:rPr>
              <a:t>).hide();</a:t>
            </a:r>
            <a:endParaRPr sz="1800">
              <a:solidFill>
                <a:srgbClr val="3F3B39"/>
              </a:solidFill>
              <a:latin typeface="Consolas"/>
              <a:ea typeface="Consolas"/>
              <a:cs typeface="Consolas"/>
              <a:sym typeface="Consolas"/>
            </a:endParaRPr>
          </a:p>
          <a:p>
            <a:pPr marL="0" lvl="0" indent="0" algn="l" rtl="0">
              <a:spcBef>
                <a:spcPts val="0"/>
              </a:spcBef>
              <a:spcAft>
                <a:spcPts val="0"/>
              </a:spcAft>
              <a:buNone/>
            </a:pPr>
            <a:r>
              <a:rPr lang="en" sz="1800">
                <a:solidFill>
                  <a:srgbClr val="3F3B39"/>
                </a:solidFill>
                <a:latin typeface="Consolas"/>
                <a:ea typeface="Consolas"/>
                <a:cs typeface="Consolas"/>
                <a:sym typeface="Consolas"/>
              </a:rPr>
              <a:t>});</a:t>
            </a:r>
            <a:endParaRPr sz="1800">
              <a:solidFill>
                <a:srgbClr val="3F3B39"/>
              </a:solidFill>
              <a:latin typeface="Consolas"/>
              <a:ea typeface="Consolas"/>
              <a:cs typeface="Consolas"/>
              <a:sym typeface="Consolas"/>
            </a:endParaRPr>
          </a:p>
        </p:txBody>
      </p:sp>
      <p:sp>
        <p:nvSpPr>
          <p:cNvPr id="808" name="Google Shape;808;p103"/>
          <p:cNvSpPr txBox="1"/>
          <p:nvPr/>
        </p:nvSpPr>
        <p:spPr>
          <a:xfrm>
            <a:off x="4753200" y="1718625"/>
            <a:ext cx="2344200" cy="2908200"/>
          </a:xfrm>
          <a:prstGeom prst="rect">
            <a:avLst/>
          </a:prstGeom>
          <a:solidFill>
            <a:srgbClr val="C9DAF8"/>
          </a:solid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Helvetica Neue"/>
              <a:buAutoNum type="alphaLcParenR"/>
            </a:pPr>
            <a:r>
              <a:rPr lang="en" sz="1600">
                <a:latin typeface="Helvetica Neue"/>
                <a:ea typeface="Helvetica Neue"/>
                <a:cs typeface="Helvetica Neue"/>
                <a:sym typeface="Helvetica Neue"/>
              </a:rPr>
              <a:t>1. </a:t>
            </a:r>
            <a:r>
              <a:rPr lang="en" sz="1600">
                <a:solidFill>
                  <a:schemeClr val="dk1"/>
                </a:solidFill>
                <a:highlight>
                  <a:srgbClr val="FFE599"/>
                </a:highlight>
                <a:latin typeface="Helvetica Neue"/>
                <a:ea typeface="Helvetica Neue"/>
                <a:cs typeface="Helvetica Neue"/>
                <a:sym typeface="Helvetica Neue"/>
              </a:rPr>
              <a:t>".harryPotter"</a:t>
            </a:r>
            <a:endParaRPr sz="1600">
              <a:solidFill>
                <a:schemeClr val="dk1"/>
              </a:solidFill>
              <a:highlight>
                <a:srgbClr val="FFE599"/>
              </a:highlight>
              <a:latin typeface="Helvetica Neue"/>
              <a:ea typeface="Helvetica Neue"/>
              <a:cs typeface="Helvetica Neue"/>
              <a:sym typeface="Helvetica Neue"/>
            </a:endParaRPr>
          </a:p>
          <a:p>
            <a:pPr marL="457200" lvl="0" indent="0" algn="l" rtl="0">
              <a:spcBef>
                <a:spcPts val="0"/>
              </a:spcBef>
              <a:spcAft>
                <a:spcPts val="0"/>
              </a:spcAft>
              <a:buNone/>
            </a:pPr>
            <a:r>
              <a:rPr lang="en" sz="1600">
                <a:solidFill>
                  <a:schemeClr val="dk1"/>
                </a:solidFill>
                <a:latin typeface="Helvetica Neue"/>
                <a:ea typeface="Helvetica Neue"/>
                <a:cs typeface="Helvetica Neue"/>
                <a:sym typeface="Helvetica Neue"/>
              </a:rPr>
              <a:t>2. </a:t>
            </a:r>
            <a:r>
              <a:rPr lang="en" sz="1600">
                <a:solidFill>
                  <a:schemeClr val="dk1"/>
                </a:solidFill>
                <a:highlight>
                  <a:srgbClr val="F6B26B"/>
                </a:highlight>
                <a:latin typeface="Helvetica Neue"/>
                <a:ea typeface="Helvetica Neue"/>
                <a:cs typeface="Helvetica Neue"/>
                <a:sym typeface="Helvetica Neue"/>
              </a:rPr>
              <a:t>".harryPotter"</a:t>
            </a:r>
            <a:endParaRPr sz="1600">
              <a:solidFill>
                <a:schemeClr val="dk1"/>
              </a:solidFill>
              <a:highlight>
                <a:srgbClr val="F6B26B"/>
              </a:highlight>
              <a:latin typeface="Helvetica Neue"/>
              <a:ea typeface="Helvetica Neue"/>
              <a:cs typeface="Helvetica Neue"/>
              <a:sym typeface="Helvetica Neue"/>
            </a:endParaRPr>
          </a:p>
          <a:p>
            <a:pPr marL="45720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AutoNum type="alphaLcParenR"/>
            </a:pPr>
            <a:r>
              <a:rPr lang="en" sz="1600">
                <a:latin typeface="Helvetica Neue"/>
                <a:ea typeface="Helvetica Neue"/>
                <a:cs typeface="Helvetica Neue"/>
                <a:sym typeface="Helvetica Neue"/>
              </a:rPr>
              <a:t>1. </a:t>
            </a:r>
            <a:r>
              <a:rPr lang="en" sz="1600">
                <a:solidFill>
                  <a:schemeClr val="dk1"/>
                </a:solidFill>
                <a:highlight>
                  <a:srgbClr val="FFE599"/>
                </a:highlight>
                <a:latin typeface="Helvetica Neue"/>
                <a:ea typeface="Helvetica Neue"/>
                <a:cs typeface="Helvetica Neue"/>
                <a:sym typeface="Helvetica Neue"/>
              </a:rPr>
              <a:t>"button"</a:t>
            </a:r>
            <a:endParaRPr sz="1600">
              <a:solidFill>
                <a:schemeClr val="dk1"/>
              </a:solidFill>
              <a:highlight>
                <a:srgbClr val="FFE599"/>
              </a:highlight>
              <a:latin typeface="Helvetica Neue"/>
              <a:ea typeface="Helvetica Neue"/>
              <a:cs typeface="Helvetica Neue"/>
              <a:sym typeface="Helvetica Neue"/>
            </a:endParaRPr>
          </a:p>
          <a:p>
            <a:pPr marL="457200" lvl="0" indent="0" algn="l" rtl="0">
              <a:spcBef>
                <a:spcPts val="0"/>
              </a:spcBef>
              <a:spcAft>
                <a:spcPts val="0"/>
              </a:spcAft>
              <a:buNone/>
            </a:pPr>
            <a:r>
              <a:rPr lang="en" sz="1600">
                <a:solidFill>
                  <a:schemeClr val="dk1"/>
                </a:solidFill>
                <a:latin typeface="Helvetica Neue"/>
                <a:ea typeface="Helvetica Neue"/>
                <a:cs typeface="Helvetica Neue"/>
                <a:sym typeface="Helvetica Neue"/>
              </a:rPr>
              <a:t>2. </a:t>
            </a:r>
            <a:r>
              <a:rPr lang="en" sz="1600">
                <a:solidFill>
                  <a:schemeClr val="dk1"/>
                </a:solidFill>
                <a:highlight>
                  <a:srgbClr val="F6B26B"/>
                </a:highlight>
                <a:latin typeface="Helvetica Neue"/>
                <a:ea typeface="Helvetica Neue"/>
                <a:cs typeface="Helvetica Neue"/>
                <a:sym typeface="Helvetica Neue"/>
              </a:rPr>
              <a:t>".harryPotter"</a:t>
            </a:r>
            <a:endParaRPr sz="1600">
              <a:solidFill>
                <a:schemeClr val="dk1"/>
              </a:solidFill>
              <a:highlight>
                <a:srgbClr val="F6B26B"/>
              </a:highlight>
              <a:latin typeface="Helvetica Neue"/>
              <a:ea typeface="Helvetica Neue"/>
              <a:cs typeface="Helvetica Neue"/>
              <a:sym typeface="Helvetica Neue"/>
            </a:endParaRPr>
          </a:p>
          <a:p>
            <a:pPr marL="45720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AutoNum type="alphaLcParenR"/>
            </a:pPr>
            <a:r>
              <a:rPr lang="en" sz="1600">
                <a:latin typeface="Helvetica Neue"/>
                <a:ea typeface="Helvetica Neue"/>
                <a:cs typeface="Helvetica Neue"/>
                <a:sym typeface="Helvetica Neue"/>
              </a:rPr>
              <a:t>1. </a:t>
            </a:r>
            <a:r>
              <a:rPr lang="en" sz="1600">
                <a:solidFill>
                  <a:schemeClr val="dk1"/>
                </a:solidFill>
                <a:highlight>
                  <a:srgbClr val="FFE599"/>
                </a:highlight>
                <a:latin typeface="Helvetica Neue"/>
                <a:ea typeface="Helvetica Neue"/>
                <a:cs typeface="Helvetica Neue"/>
                <a:sym typeface="Helvetica Neue"/>
              </a:rPr>
              <a:t>"button"</a:t>
            </a:r>
            <a:endParaRPr sz="1600">
              <a:solidFill>
                <a:schemeClr val="dk1"/>
              </a:solidFill>
              <a:highlight>
                <a:srgbClr val="FFE599"/>
              </a:highlight>
              <a:latin typeface="Helvetica Neue"/>
              <a:ea typeface="Helvetica Neue"/>
              <a:cs typeface="Helvetica Neue"/>
              <a:sym typeface="Helvetica Neue"/>
            </a:endParaRPr>
          </a:p>
          <a:p>
            <a:pPr marL="457200" lvl="0" indent="0" algn="l" rtl="0">
              <a:spcBef>
                <a:spcPts val="0"/>
              </a:spcBef>
              <a:spcAft>
                <a:spcPts val="0"/>
              </a:spcAft>
              <a:buNone/>
            </a:pPr>
            <a:r>
              <a:rPr lang="en" sz="1600">
                <a:solidFill>
                  <a:schemeClr val="dk1"/>
                </a:solidFill>
                <a:latin typeface="Helvetica Neue"/>
                <a:ea typeface="Helvetica Neue"/>
                <a:cs typeface="Helvetica Neue"/>
                <a:sym typeface="Helvetica Neue"/>
              </a:rPr>
              <a:t>2. </a:t>
            </a:r>
            <a:r>
              <a:rPr lang="en" sz="1600">
                <a:solidFill>
                  <a:schemeClr val="dk1"/>
                </a:solidFill>
                <a:highlight>
                  <a:srgbClr val="F6B26B"/>
                </a:highlight>
                <a:latin typeface="Helvetica Neue"/>
                <a:ea typeface="Helvetica Neue"/>
                <a:cs typeface="Helvetica Neue"/>
                <a:sym typeface="Helvetica Neue"/>
              </a:rPr>
              <a:t>"harryPotter"</a:t>
            </a:r>
            <a:endParaRPr sz="1600">
              <a:solidFill>
                <a:schemeClr val="dk1"/>
              </a:solidFill>
              <a:highlight>
                <a:srgbClr val="F6B26B"/>
              </a:highlight>
              <a:latin typeface="Helvetica Neue"/>
              <a:ea typeface="Helvetica Neue"/>
              <a:cs typeface="Helvetica Neue"/>
              <a:sym typeface="Helvetica Neue"/>
            </a:endParaRPr>
          </a:p>
          <a:p>
            <a:pPr marL="45720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a:p>
            <a:pPr marL="457200" lvl="0" indent="-330200" algn="l" rtl="0">
              <a:spcBef>
                <a:spcPts val="0"/>
              </a:spcBef>
              <a:spcAft>
                <a:spcPts val="0"/>
              </a:spcAft>
              <a:buSzPts val="1600"/>
              <a:buFont typeface="Helvetica Neue"/>
              <a:buAutoNum type="alphaLcParenR"/>
            </a:pPr>
            <a:r>
              <a:rPr lang="en" sz="1600">
                <a:latin typeface="Helvetica Neue"/>
                <a:ea typeface="Helvetica Neue"/>
                <a:cs typeface="Helvetica Neue"/>
                <a:sym typeface="Helvetica Neue"/>
              </a:rPr>
              <a:t>1. </a:t>
            </a:r>
            <a:r>
              <a:rPr lang="en" sz="1600">
                <a:solidFill>
                  <a:schemeClr val="dk1"/>
                </a:solidFill>
                <a:highlight>
                  <a:srgbClr val="FFE599"/>
                </a:highlight>
                <a:latin typeface="Helvetica Neue"/>
                <a:ea typeface="Helvetica Neue"/>
                <a:cs typeface="Helvetica Neue"/>
                <a:sym typeface="Helvetica Neue"/>
              </a:rPr>
              <a:t>".harryPotter"</a:t>
            </a:r>
            <a:r>
              <a:rPr lang="en" sz="1600">
                <a:latin typeface="Helvetica Neue"/>
                <a:ea typeface="Helvetica Neue"/>
                <a:cs typeface="Helvetica Neue"/>
                <a:sym typeface="Helvetica Neue"/>
              </a:rPr>
              <a:t> </a:t>
            </a:r>
            <a:endParaRPr sz="1600">
              <a:latin typeface="Helvetica Neue"/>
              <a:ea typeface="Helvetica Neue"/>
              <a:cs typeface="Helvetica Neue"/>
              <a:sym typeface="Helvetica Neue"/>
            </a:endParaRPr>
          </a:p>
          <a:p>
            <a:pPr marL="457200" lvl="0" indent="0" algn="l" rtl="0">
              <a:spcBef>
                <a:spcPts val="0"/>
              </a:spcBef>
              <a:spcAft>
                <a:spcPts val="0"/>
              </a:spcAft>
              <a:buNone/>
            </a:pPr>
            <a:r>
              <a:rPr lang="en" sz="1600">
                <a:latin typeface="Helvetica Neue"/>
                <a:ea typeface="Helvetica Neue"/>
                <a:cs typeface="Helvetica Neue"/>
                <a:sym typeface="Helvetica Neue"/>
              </a:rPr>
              <a:t>2. </a:t>
            </a:r>
            <a:r>
              <a:rPr lang="en" sz="1600">
                <a:solidFill>
                  <a:schemeClr val="dk1"/>
                </a:solidFill>
                <a:highlight>
                  <a:srgbClr val="F6B26B"/>
                </a:highlight>
                <a:latin typeface="Helvetica Neue"/>
                <a:ea typeface="Helvetica Neue"/>
                <a:cs typeface="Helvetica Neue"/>
                <a:sym typeface="Helvetica Neue"/>
              </a:rPr>
              <a:t>"button"</a:t>
            </a:r>
            <a:endParaRPr sz="1600">
              <a:highlight>
                <a:srgbClr val="F6B26B"/>
              </a:highlight>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6"/>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use </a:t>
            </a:r>
            <a:r>
              <a:rPr lang="en" b="1" u="sng" dirty="0">
                <a:solidFill>
                  <a:srgbClr val="FFAA7B"/>
                </a:solidFill>
              </a:rPr>
              <a:t>jQuery</a:t>
            </a:r>
            <a:r>
              <a:rPr lang="en" dirty="0"/>
              <a:t> to select</a:t>
            </a:r>
            <a:r>
              <a:rPr lang="zh-CN" altLang="en-US" dirty="0"/>
              <a:t>（选择）</a:t>
            </a:r>
            <a:r>
              <a:rPr lang="en" dirty="0"/>
              <a:t>, show</a:t>
            </a:r>
            <a:r>
              <a:rPr lang="zh-CN" altLang="en-US" dirty="0"/>
              <a:t>（显示）</a:t>
            </a:r>
            <a:r>
              <a:rPr lang="en" dirty="0"/>
              <a:t>, and hide</a:t>
            </a:r>
            <a:r>
              <a:rPr lang="zh-CN" altLang="en-US" dirty="0"/>
              <a:t>（隐藏）</a:t>
            </a:r>
            <a:r>
              <a:rPr lang="en" dirty="0"/>
              <a:t> HTML elements.</a:t>
            </a:r>
            <a:endParaRPr dirty="0">
              <a:solidFill>
                <a:srgbClr val="FFFFFF"/>
              </a:solidFill>
            </a:endParaRPr>
          </a:p>
          <a:p>
            <a:pPr marL="0" lvl="0" indent="0" algn="ctr" rtl="0">
              <a:spcBef>
                <a:spcPts val="0"/>
              </a:spcBef>
              <a:spcAft>
                <a:spcPts val="0"/>
              </a:spcAft>
              <a:buNone/>
            </a:pPr>
            <a:endParaRPr dirty="0">
              <a:solidFill>
                <a:srgbClr val="15C2D2"/>
              </a:solidFill>
            </a:endParaRPr>
          </a:p>
        </p:txBody>
      </p:sp>
      <p:sp>
        <p:nvSpPr>
          <p:cNvPr id="546" name="Google Shape;546;p76"/>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Vocabulary: </a:t>
            </a:r>
            <a:r>
              <a:rPr lang="en" b="1" u="sng">
                <a:solidFill>
                  <a:srgbClr val="FFFFFF"/>
                </a:solidFill>
              </a:rPr>
              <a:t> </a:t>
            </a:r>
            <a:r>
              <a:rPr lang="en" b="1" u="sng">
                <a:solidFill>
                  <a:srgbClr val="FFAA7B"/>
                </a:solidFill>
              </a:rPr>
              <a:t>jQuery</a:t>
            </a:r>
            <a:r>
              <a:rPr lang="en">
                <a:solidFill>
                  <a:srgbClr val="FFFFFF"/>
                </a:solidFill>
              </a:rPr>
              <a:t>, </a:t>
            </a:r>
            <a:r>
              <a:rPr lang="en" b="1" u="sng">
                <a:solidFill>
                  <a:srgbClr val="FFAA7B"/>
                </a:solidFill>
              </a:rPr>
              <a:t>action</a:t>
            </a:r>
            <a:r>
              <a:rPr lang="en">
                <a:solidFill>
                  <a:srgbClr val="FFFFFF"/>
                </a:solidFill>
              </a:rPr>
              <a:t>, </a:t>
            </a:r>
            <a:r>
              <a:rPr lang="en" b="1" u="sng">
                <a:solidFill>
                  <a:srgbClr val="FFAA7B"/>
                </a:solidFill>
              </a:rPr>
              <a:t>selector</a:t>
            </a:r>
            <a:r>
              <a:rPr lang="en">
                <a:solidFill>
                  <a:srgbClr val="FFFFFF"/>
                </a:solidFill>
              </a:rPr>
              <a:t>, </a:t>
            </a:r>
            <a:r>
              <a:rPr lang="en" b="1" u="sng">
                <a:solidFill>
                  <a:srgbClr val="FFAA7B"/>
                </a:solidFill>
              </a:rPr>
              <a:t>.show()</a:t>
            </a:r>
            <a:r>
              <a:rPr lang="en">
                <a:solidFill>
                  <a:srgbClr val="FFFFFF"/>
                </a:solidFill>
              </a:rPr>
              <a:t>, </a:t>
            </a:r>
            <a:r>
              <a:rPr lang="en" b="1" u="sng">
                <a:solidFill>
                  <a:srgbClr val="FFAA7B"/>
                </a:solidFill>
              </a:rPr>
              <a:t>.hide()</a:t>
            </a:r>
            <a:endParaRPr b="1" u="sng">
              <a:solidFill>
                <a:srgbClr val="FFAA7B"/>
              </a:solidFill>
            </a:endParaRPr>
          </a:p>
        </p:txBody>
      </p:sp>
      <p:pic>
        <p:nvPicPr>
          <p:cNvPr id="547" name="Google Shape;547;p76"/>
          <p:cNvPicPr preferRelativeResize="0"/>
          <p:nvPr/>
        </p:nvPicPr>
        <p:blipFill>
          <a:blip r:embed="rId3">
            <a:alphaModFix/>
          </a:blip>
          <a:stretch>
            <a:fillRect/>
          </a:stretch>
        </p:blipFill>
        <p:spPr>
          <a:xfrm>
            <a:off x="8484575" y="195750"/>
            <a:ext cx="500375" cy="5003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851F347-AB4E-8948-8485-CBCD9D1655DF}"/>
              </a:ext>
            </a:extLst>
          </p:cNvPr>
          <p:cNvSpPr>
            <a:spLocks noGrp="1"/>
          </p:cNvSpPr>
          <p:nvPr>
            <p:ph type="body" idx="1"/>
          </p:nvPr>
        </p:nvSpPr>
        <p:spPr/>
        <p:txBody>
          <a:bodyPr/>
          <a:lstStyle/>
          <a:p>
            <a:r>
              <a:rPr lang="zh-CN" altLang="en-US" dirty="0"/>
              <a:t>示例</a:t>
            </a:r>
            <a:endParaRPr lang="en-US" altLang="zh-CN" dirty="0"/>
          </a:p>
          <a:p>
            <a:endParaRPr lang="en-US" altLang="zh-CN" dirty="0"/>
          </a:p>
          <a:p>
            <a:r>
              <a:rPr lang="en-US" altLang="zh-CN" dirty="0">
                <a:hlinkClick r:id="rId2"/>
              </a:rPr>
              <a:t>https://michaeloppong.github.io/treasurehunt/</a:t>
            </a:r>
            <a:endParaRPr lang="en-US" altLang="zh-CN" dirty="0"/>
          </a:p>
          <a:p>
            <a:endParaRPr kumimoji="1" lang="en-US" altLang="zh-CN" dirty="0"/>
          </a:p>
          <a:p>
            <a:r>
              <a:rPr lang="en-US" altLang="zh-CN" dirty="0">
                <a:hlinkClick r:id="rId3"/>
              </a:rPr>
              <a:t>https://michaeloppong.github.io/Disappearing-Snapchat-Ghost/</a:t>
            </a:r>
            <a:endParaRPr lang="en-US" altLang="zh-CN" dirty="0"/>
          </a:p>
          <a:p>
            <a:endParaRPr kumimoji="1" lang="zh-CN" altLang="en-US" dirty="0"/>
          </a:p>
        </p:txBody>
      </p:sp>
      <p:sp>
        <p:nvSpPr>
          <p:cNvPr id="3" name="标题 2">
            <a:extLst>
              <a:ext uri="{FF2B5EF4-FFF2-40B4-BE49-F238E27FC236}">
                <a16:creationId xmlns:a16="http://schemas.microsoft.com/office/drawing/2014/main" id="{BF3CA6B3-2227-544F-B2FC-D8F5CCB35625}"/>
              </a:ext>
            </a:extLst>
          </p:cNvPr>
          <p:cNvSpPr>
            <a:spLocks noGrp="1"/>
          </p:cNvSpPr>
          <p:nvPr>
            <p:ph type="ctrTitle"/>
          </p:nvPr>
        </p:nvSpPr>
        <p:spPr/>
        <p:txBody>
          <a:bodyPr/>
          <a:lstStyle/>
          <a:p>
            <a:endParaRPr kumimoji="1" lang="zh-CN" altLang="en-US"/>
          </a:p>
        </p:txBody>
      </p:sp>
    </p:spTree>
    <p:extLst>
      <p:ext uri="{BB962C8B-B14F-4D97-AF65-F5344CB8AC3E}">
        <p14:creationId xmlns:p14="http://schemas.microsoft.com/office/powerpoint/2010/main" val="2022435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72" title="3 Minute Timer">
            <a:hlinkClick r:id="rId3"/>
          </p:cNvPr>
          <p:cNvPicPr preferRelativeResize="0"/>
          <p:nvPr/>
        </p:nvPicPr>
        <p:blipFill>
          <a:blip r:embed="rId4">
            <a:alphaModFix/>
          </a:blip>
          <a:stretch>
            <a:fillRect/>
          </a:stretch>
        </p:blipFill>
        <p:spPr>
          <a:xfrm>
            <a:off x="207838" y="2415313"/>
            <a:ext cx="2327525" cy="1714025"/>
          </a:xfrm>
          <a:prstGeom prst="rect">
            <a:avLst/>
          </a:prstGeom>
          <a:noFill/>
          <a:ln>
            <a:noFill/>
          </a:ln>
        </p:spPr>
      </p:pic>
      <p:sp>
        <p:nvSpPr>
          <p:cNvPr id="524" name="Google Shape;524;p72"/>
          <p:cNvSpPr txBox="1"/>
          <p:nvPr/>
        </p:nvSpPr>
        <p:spPr>
          <a:xfrm>
            <a:off x="3259800" y="1538800"/>
            <a:ext cx="5331000" cy="1228800"/>
          </a:xfrm>
          <a:prstGeom prst="rect">
            <a:avLst/>
          </a:prstGeom>
          <a:noFill/>
          <a:ln>
            <a:noFill/>
          </a:ln>
        </p:spPr>
        <p:txBody>
          <a:bodyPr spcFirstLastPara="1" wrap="square" lIns="91425" tIns="91425" rIns="91425" bIns="91425" anchor="t" anchorCtr="0">
            <a:noAutofit/>
          </a:bodyPr>
          <a:lstStyle/>
          <a:p>
            <a:pPr marL="457200" lvl="0" indent="-342900" algn="l" rtl="0">
              <a:lnSpc>
                <a:spcPct val="93000"/>
              </a:lnSpc>
              <a:spcBef>
                <a:spcPts val="0"/>
              </a:spcBef>
              <a:spcAft>
                <a:spcPts val="0"/>
              </a:spcAft>
              <a:buSzPts val="1800"/>
              <a:buFont typeface="Helvetica Neue"/>
              <a:buAutoNum type="arabicPeriod"/>
            </a:pPr>
            <a:r>
              <a:rPr lang="en" sz="1800" dirty="0">
                <a:latin typeface="Helvetica Neue"/>
                <a:ea typeface="Helvetica Neue"/>
                <a:cs typeface="Helvetica Neue"/>
                <a:sym typeface="Helvetica Neue"/>
              </a:rPr>
              <a:t>Open this </a:t>
            </a:r>
            <a:r>
              <a:rPr lang="en" sz="1800" u="sng" dirty="0">
                <a:solidFill>
                  <a:schemeClr val="hlink"/>
                </a:solidFill>
                <a:latin typeface="Helvetica Neue"/>
                <a:ea typeface="Helvetica Neue"/>
                <a:cs typeface="Helvetica Neue"/>
                <a:sym typeface="Helvetica Neue"/>
                <a:hlinkClick r:id="rId5"/>
              </a:rPr>
              <a:t>popcode</a:t>
            </a:r>
            <a:endParaRPr sz="1800" dirty="0">
              <a:latin typeface="Helvetica Neue"/>
              <a:ea typeface="Helvetica Neue"/>
              <a:cs typeface="Helvetica Neue"/>
              <a:sym typeface="Helvetica Neue"/>
            </a:endParaRPr>
          </a:p>
          <a:p>
            <a:pPr marL="457200" lvl="0" indent="-342900" algn="l" rtl="0">
              <a:lnSpc>
                <a:spcPct val="93000"/>
              </a:lnSpc>
              <a:spcBef>
                <a:spcPts val="0"/>
              </a:spcBef>
              <a:spcAft>
                <a:spcPts val="0"/>
              </a:spcAft>
              <a:buSzPts val="1800"/>
              <a:buFont typeface="Helvetica Neue"/>
              <a:buAutoNum type="arabicPeriod"/>
            </a:pPr>
            <a:r>
              <a:rPr lang="zh-CN" altLang="en" sz="1800" dirty="0">
                <a:latin typeface="Helvetica Neue"/>
                <a:ea typeface="Helvetica Neue"/>
                <a:cs typeface="Helvetica Neue"/>
                <a:sym typeface="Helvetica Neue"/>
              </a:rPr>
              <a:t>填空</a:t>
            </a:r>
            <a:r>
              <a:rPr lang="zh-CN" altLang="en-US" sz="1800" dirty="0">
                <a:latin typeface="Helvetica Neue"/>
                <a:ea typeface="Helvetica Neue"/>
                <a:cs typeface="Helvetica Neue"/>
                <a:sym typeface="Helvetica Neue"/>
              </a:rPr>
              <a:t>，当点 </a:t>
            </a:r>
            <a:r>
              <a:rPr lang="en-US" altLang="zh-CN" sz="1800" dirty="0">
                <a:latin typeface="Helvetica Neue"/>
                <a:ea typeface="Helvetica Neue"/>
                <a:cs typeface="Helvetica Neue"/>
                <a:sym typeface="Helvetica Neue"/>
              </a:rPr>
              <a:t>h1</a:t>
            </a:r>
            <a:r>
              <a:rPr lang="zh-CN" altLang="en-US" sz="1800" dirty="0">
                <a:latin typeface="Helvetica Neue"/>
                <a:ea typeface="Helvetica Neue"/>
                <a:cs typeface="Helvetica Neue"/>
                <a:sym typeface="Helvetica Neue"/>
              </a:rPr>
              <a:t>时，</a:t>
            </a:r>
            <a:r>
              <a:rPr lang="en" sz="1800" dirty="0">
                <a:latin typeface="Helvetica Neue"/>
                <a:ea typeface="Helvetica Neue"/>
                <a:cs typeface="Helvetica Neue"/>
                <a:sym typeface="Helvetica Neue"/>
              </a:rPr>
              <a:t>class “make-it-hide”</a:t>
            </a:r>
            <a:r>
              <a:rPr lang="zh-CN" altLang="en-US" sz="1800" dirty="0">
                <a:latin typeface="Helvetica Neue"/>
                <a:ea typeface="Helvetica Neue"/>
                <a:cs typeface="Helvetica Neue"/>
                <a:sym typeface="Helvetica Neue"/>
              </a:rPr>
              <a:t> 藏起来</a:t>
            </a:r>
            <a:r>
              <a:rPr lang="en" sz="1800" dirty="0">
                <a:latin typeface="Helvetica Neue"/>
                <a:ea typeface="Helvetica Neue"/>
                <a:cs typeface="Helvetica Neue"/>
                <a:sym typeface="Helvetica Neue"/>
              </a:rPr>
              <a:t>. </a:t>
            </a:r>
            <a:endParaRPr sz="2400" dirty="0">
              <a:solidFill>
                <a:srgbClr val="3F3B39"/>
              </a:solidFill>
              <a:latin typeface="Helvetica Neue"/>
              <a:ea typeface="Helvetica Neue"/>
              <a:cs typeface="Helvetica Neue"/>
              <a:sym typeface="Helvetica Neue"/>
            </a:endParaRPr>
          </a:p>
          <a:p>
            <a:pPr marL="0" lvl="0" indent="0" algn="l" rtl="0">
              <a:spcBef>
                <a:spcPts val="600"/>
              </a:spcBef>
              <a:spcAft>
                <a:spcPts val="0"/>
              </a:spcAft>
              <a:buNone/>
            </a:pPr>
            <a:endParaRPr dirty="0">
              <a:latin typeface="Consolas"/>
              <a:ea typeface="Consolas"/>
              <a:cs typeface="Consolas"/>
              <a:sym typeface="Consolas"/>
            </a:endParaRPr>
          </a:p>
        </p:txBody>
      </p:sp>
      <p:sp>
        <p:nvSpPr>
          <p:cNvPr id="525" name="Google Shape;525;p72"/>
          <p:cNvSpPr txBox="1"/>
          <p:nvPr/>
        </p:nvSpPr>
        <p:spPr>
          <a:xfrm>
            <a:off x="3624300" y="2986225"/>
            <a:ext cx="4602000" cy="12993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1800">
                <a:solidFill>
                  <a:srgbClr val="3F3B39"/>
                </a:solidFill>
                <a:latin typeface="Consolas"/>
                <a:ea typeface="Consolas"/>
                <a:cs typeface="Consolas"/>
                <a:sym typeface="Consolas"/>
              </a:rPr>
              <a:t>$(</a:t>
            </a:r>
            <a:r>
              <a:rPr lang="en" sz="1800">
                <a:solidFill>
                  <a:srgbClr val="FFFF00"/>
                </a:solidFill>
                <a:highlight>
                  <a:srgbClr val="FFFF00"/>
                </a:highlight>
                <a:latin typeface="Consolas"/>
                <a:ea typeface="Consolas"/>
                <a:cs typeface="Consolas"/>
                <a:sym typeface="Consolas"/>
              </a:rPr>
              <a:t>XXXXXXXXXX</a:t>
            </a:r>
            <a:r>
              <a:rPr lang="en" sz="1800">
                <a:solidFill>
                  <a:srgbClr val="3F3B39"/>
                </a:solidFill>
                <a:latin typeface="Consolas"/>
                <a:ea typeface="Consolas"/>
                <a:cs typeface="Consolas"/>
                <a:sym typeface="Consolas"/>
              </a:rPr>
              <a:t>).click(function() {</a:t>
            </a:r>
            <a:endParaRPr sz="1800">
              <a:solidFill>
                <a:srgbClr val="3F3B39"/>
              </a:solidFill>
              <a:latin typeface="Consolas"/>
              <a:ea typeface="Consolas"/>
              <a:cs typeface="Consolas"/>
              <a:sym typeface="Consolas"/>
            </a:endParaRPr>
          </a:p>
          <a:p>
            <a:pPr marL="0" lvl="0" indent="457200" algn="l" rtl="0">
              <a:spcBef>
                <a:spcPts val="600"/>
              </a:spcBef>
              <a:spcAft>
                <a:spcPts val="0"/>
              </a:spcAft>
              <a:buNone/>
            </a:pPr>
            <a:r>
              <a:rPr lang="en" sz="1800">
                <a:solidFill>
                  <a:srgbClr val="3F3B39"/>
                </a:solidFill>
                <a:latin typeface="Consolas"/>
                <a:ea typeface="Consolas"/>
                <a:cs typeface="Consolas"/>
                <a:sym typeface="Consolas"/>
              </a:rPr>
              <a:t>$(</a:t>
            </a:r>
            <a:r>
              <a:rPr lang="en" sz="1800">
                <a:solidFill>
                  <a:srgbClr val="FFFF00"/>
                </a:solidFill>
                <a:highlight>
                  <a:srgbClr val="FFFF00"/>
                </a:highlight>
                <a:latin typeface="Consolas"/>
                <a:ea typeface="Consolas"/>
                <a:cs typeface="Consolas"/>
                <a:sym typeface="Consolas"/>
              </a:rPr>
              <a:t>XXX   XXX</a:t>
            </a:r>
            <a:r>
              <a:rPr lang="en" sz="1800">
                <a:solidFill>
                  <a:srgbClr val="3F3B39"/>
                </a:solidFill>
                <a:latin typeface="Consolas"/>
                <a:ea typeface="Consolas"/>
                <a:cs typeface="Consolas"/>
                <a:sym typeface="Consolas"/>
              </a:rPr>
              <a:t>).hide();</a:t>
            </a:r>
            <a:endParaRPr sz="1800">
              <a:solidFill>
                <a:srgbClr val="3F3B39"/>
              </a:solidFill>
              <a:latin typeface="Consolas"/>
              <a:ea typeface="Consolas"/>
              <a:cs typeface="Consolas"/>
              <a:sym typeface="Consolas"/>
            </a:endParaRPr>
          </a:p>
          <a:p>
            <a:pPr marL="0" lvl="0" indent="0" algn="l" rtl="0">
              <a:spcBef>
                <a:spcPts val="600"/>
              </a:spcBef>
              <a:spcAft>
                <a:spcPts val="0"/>
              </a:spcAft>
              <a:buNone/>
            </a:pPr>
            <a:r>
              <a:rPr lang="en" sz="1800">
                <a:solidFill>
                  <a:srgbClr val="3F3B39"/>
                </a:solidFill>
                <a:latin typeface="Consolas"/>
                <a:ea typeface="Consolas"/>
                <a:cs typeface="Consolas"/>
                <a:sym typeface="Consolas"/>
              </a:rPr>
              <a:t>});</a:t>
            </a:r>
            <a:endParaRPr sz="1800"/>
          </a:p>
        </p:txBody>
      </p:sp>
      <p:sp>
        <p:nvSpPr>
          <p:cNvPr id="526" name="Google Shape;526;p72"/>
          <p:cNvSpPr/>
          <p:nvPr/>
        </p:nvSpPr>
        <p:spPr>
          <a:xfrm>
            <a:off x="0" y="1891550"/>
            <a:ext cx="27432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Computer</a:t>
            </a:r>
            <a:endParaRPr sz="1600" b="1">
              <a:latin typeface="Helvetica Neue"/>
              <a:ea typeface="Helvetica Neue"/>
              <a:cs typeface="Helvetica Neue"/>
              <a:sym typeface="Helvetica Neue"/>
            </a:endParaRPr>
          </a:p>
        </p:txBody>
      </p:sp>
    </p:spTree>
    <p:extLst>
      <p:ext uri="{BB962C8B-B14F-4D97-AF65-F5344CB8AC3E}">
        <p14:creationId xmlns:p14="http://schemas.microsoft.com/office/powerpoint/2010/main" val="2329034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3"/>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use </a:t>
            </a:r>
            <a:r>
              <a:rPr lang="en" b="1" u="sng" dirty="0">
                <a:solidFill>
                  <a:srgbClr val="FFAA7B"/>
                </a:solidFill>
              </a:rPr>
              <a:t>jQuery actions</a:t>
            </a:r>
            <a:r>
              <a:rPr lang="en" dirty="0"/>
              <a:t> </a:t>
            </a:r>
            <a:r>
              <a:rPr lang="zh-CN" altLang="en-US" dirty="0"/>
              <a:t>（动作）</a:t>
            </a:r>
            <a:r>
              <a:rPr lang="en" dirty="0"/>
              <a:t>to make HTML elements </a:t>
            </a:r>
            <a:r>
              <a:rPr lang="en" b="1" u="sng" dirty="0">
                <a:solidFill>
                  <a:srgbClr val="FFAA7B"/>
                </a:solidFill>
              </a:rPr>
              <a:t>toggle</a:t>
            </a:r>
            <a:r>
              <a:rPr lang="zh-CN" altLang="en-US" dirty="0"/>
              <a:t>（切换）</a:t>
            </a:r>
            <a:r>
              <a:rPr lang="en" b="1" u="sng" dirty="0">
                <a:solidFill>
                  <a:srgbClr val="FFAA7B"/>
                </a:solidFill>
              </a:rPr>
              <a:t>slide</a:t>
            </a:r>
            <a:r>
              <a:rPr lang="en" dirty="0"/>
              <a:t> </a:t>
            </a:r>
            <a:r>
              <a:rPr lang="zh-CN" altLang="en-US" dirty="0"/>
              <a:t>（滑行）</a:t>
            </a:r>
            <a:r>
              <a:rPr lang="en" dirty="0"/>
              <a:t>and </a:t>
            </a:r>
            <a:r>
              <a:rPr lang="en" b="1" u="sng" dirty="0">
                <a:solidFill>
                  <a:srgbClr val="FFAA7B"/>
                </a:solidFill>
              </a:rPr>
              <a:t>fade</a:t>
            </a:r>
            <a:r>
              <a:rPr lang="zh-CN" altLang="en-US" dirty="0"/>
              <a:t>（逐渐消失）</a:t>
            </a:r>
            <a:endParaRPr dirty="0">
              <a:solidFill>
                <a:srgbClr val="FFFFFF"/>
              </a:solidFill>
            </a:endParaRPr>
          </a:p>
          <a:p>
            <a:pPr marL="0" lvl="0" indent="0" algn="ctr" rtl="0">
              <a:spcBef>
                <a:spcPts val="0"/>
              </a:spcBef>
              <a:spcAft>
                <a:spcPts val="0"/>
              </a:spcAft>
              <a:buNone/>
            </a:pPr>
            <a:endParaRPr dirty="0">
              <a:solidFill>
                <a:srgbClr val="15C2D2"/>
              </a:solidFill>
            </a:endParaRPr>
          </a:p>
        </p:txBody>
      </p:sp>
      <p:sp>
        <p:nvSpPr>
          <p:cNvPr id="532" name="Google Shape;532;p73"/>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Vocabulary:  </a:t>
            </a:r>
            <a:r>
              <a:rPr lang="en">
                <a:solidFill>
                  <a:srgbClr val="FFAA7B"/>
                </a:solidFill>
              </a:rPr>
              <a:t>jQuery actions, .toggle(), .slide(), .fade()</a:t>
            </a:r>
            <a:endParaRPr>
              <a:solidFill>
                <a:srgbClr val="FFAA7B"/>
              </a:solidFill>
            </a:endParaRPr>
          </a:p>
        </p:txBody>
      </p:sp>
      <p:pic>
        <p:nvPicPr>
          <p:cNvPr id="533" name="Google Shape;533;p73"/>
          <p:cNvPicPr preferRelativeResize="0"/>
          <p:nvPr/>
        </p:nvPicPr>
        <p:blipFill>
          <a:blip r:embed="rId3">
            <a:alphaModFix/>
          </a:blip>
          <a:stretch>
            <a:fillRect/>
          </a:stretch>
        </p:blipFill>
        <p:spPr>
          <a:xfrm>
            <a:off x="8484575" y="195750"/>
            <a:ext cx="500375" cy="500375"/>
          </a:xfrm>
          <a:prstGeom prst="rect">
            <a:avLst/>
          </a:prstGeom>
          <a:noFill/>
          <a:ln>
            <a:noFill/>
          </a:ln>
        </p:spPr>
      </p:pic>
    </p:spTree>
    <p:extLst>
      <p:ext uri="{BB962C8B-B14F-4D97-AF65-F5344CB8AC3E}">
        <p14:creationId xmlns:p14="http://schemas.microsoft.com/office/powerpoint/2010/main" val="4094358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4"/>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endParaRPr sz="26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6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600" dirty="0">
              <a:solidFill>
                <a:schemeClr val="dk1"/>
              </a:solidFill>
              <a:latin typeface="Helvetica Neue"/>
              <a:ea typeface="Helvetica Neue"/>
              <a:cs typeface="Helvetica Neue"/>
              <a:sym typeface="Helvetica Neue"/>
            </a:endParaRPr>
          </a:p>
          <a:p>
            <a:pPr marL="0" lvl="0" indent="0" algn="ctr" rtl="0">
              <a:lnSpc>
                <a:spcPct val="93000"/>
              </a:lnSpc>
              <a:spcBef>
                <a:spcPts val="0"/>
              </a:spcBef>
              <a:spcAft>
                <a:spcPts val="0"/>
              </a:spcAft>
              <a:buClr>
                <a:schemeClr val="dk1"/>
              </a:buClr>
              <a:buSzPts val="1100"/>
              <a:buFont typeface="Arial"/>
              <a:buNone/>
            </a:pPr>
            <a:r>
              <a:rPr lang="en" sz="2600" u="sng" dirty="0">
                <a:solidFill>
                  <a:schemeClr val="hlink"/>
                </a:solidFill>
                <a:latin typeface="Helvetica Neue"/>
                <a:ea typeface="Helvetica Neue"/>
                <a:cs typeface="Helvetica Neue"/>
                <a:sym typeface="Helvetica Neue"/>
                <a:hlinkClick r:id="rId3"/>
              </a:rPr>
              <a:t>Check Out This Demo</a:t>
            </a:r>
            <a:endParaRPr lang="en" sz="2600" u="sng" dirty="0">
              <a:solidFill>
                <a:schemeClr val="hlink"/>
              </a:solidFill>
              <a:latin typeface="Helvetica Neue"/>
              <a:ea typeface="Helvetica Neue"/>
              <a:cs typeface="Helvetica Neue"/>
              <a:sym typeface="Helvetica Neue"/>
            </a:endParaRPr>
          </a:p>
          <a:p>
            <a:pPr marL="0" lvl="0" indent="0" algn="ctr" rtl="0">
              <a:lnSpc>
                <a:spcPct val="93000"/>
              </a:lnSpc>
              <a:spcBef>
                <a:spcPts val="0"/>
              </a:spcBef>
              <a:spcAft>
                <a:spcPts val="0"/>
              </a:spcAft>
              <a:buClr>
                <a:schemeClr val="dk1"/>
              </a:buClr>
              <a:buSzPts val="1100"/>
              <a:buFont typeface="Arial"/>
              <a:buNone/>
            </a:pPr>
            <a:endParaRPr lang="en" altLang="zh-CN" sz="2600" u="sng" dirty="0">
              <a:solidFill>
                <a:schemeClr val="hlink"/>
              </a:solidFill>
            </a:endParaRPr>
          </a:p>
          <a:p>
            <a:pPr marL="0" indent="0" algn="ctr">
              <a:lnSpc>
                <a:spcPct val="93000"/>
              </a:lnSpc>
              <a:buClr>
                <a:schemeClr val="dk1"/>
              </a:buClr>
              <a:buSzPts val="1100"/>
              <a:buNone/>
            </a:pPr>
            <a:r>
              <a:rPr lang="en-US" altLang="zh-CN" sz="2800" dirty="0">
                <a:hlinkClick r:id="rId3"/>
              </a:rPr>
              <a:t>https://michaeloppong.github.io/052-Drake-Animated-jQuery-Actions/</a:t>
            </a:r>
            <a:endParaRPr lang="en-US" altLang="zh-CN" sz="2800" dirty="0"/>
          </a:p>
          <a:p>
            <a:pPr marL="0" lvl="0" indent="0" algn="ctr" rtl="0">
              <a:lnSpc>
                <a:spcPct val="93000"/>
              </a:lnSpc>
              <a:spcBef>
                <a:spcPts val="0"/>
              </a:spcBef>
              <a:spcAft>
                <a:spcPts val="0"/>
              </a:spcAft>
              <a:buClr>
                <a:schemeClr val="dk1"/>
              </a:buClr>
              <a:buSzPts val="1100"/>
              <a:buFont typeface="Arial"/>
              <a:buNone/>
            </a:pPr>
            <a:endParaRPr sz="2600" dirty="0">
              <a:solidFill>
                <a:schemeClr val="dk1"/>
              </a:solidFill>
              <a:latin typeface="Helvetica Neue"/>
              <a:ea typeface="Helvetica Neue"/>
              <a:cs typeface="Helvetica Neue"/>
              <a:sym typeface="Helvetica Neue"/>
            </a:endParaRPr>
          </a:p>
        </p:txBody>
      </p:sp>
      <p:sp>
        <p:nvSpPr>
          <p:cNvPr id="539" name="Google Shape;539;p7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Animated jQuery Actions!  </a:t>
            </a:r>
            <a:endParaRPr/>
          </a:p>
        </p:txBody>
      </p:sp>
    </p:spTree>
    <p:extLst>
      <p:ext uri="{BB962C8B-B14F-4D97-AF65-F5344CB8AC3E}">
        <p14:creationId xmlns:p14="http://schemas.microsoft.com/office/powerpoint/2010/main" val="1792219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5"/>
          <p:cNvSpPr txBox="1">
            <a:spLocks noGrp="1"/>
          </p:cNvSpPr>
          <p:nvPr>
            <p:ph type="body" idx="1"/>
          </p:nvPr>
        </p:nvSpPr>
        <p:spPr>
          <a:xfrm>
            <a:off x="539500" y="1257300"/>
            <a:ext cx="8071500" cy="5133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400" dirty="0">
                <a:solidFill>
                  <a:schemeClr val="dk1"/>
                </a:solidFill>
              </a:rPr>
              <a:t>jQuery </a:t>
            </a:r>
            <a:r>
              <a:rPr lang="en" sz="2400" b="1" u="sng" dirty="0">
                <a:solidFill>
                  <a:srgbClr val="FFAA7B"/>
                </a:solidFill>
              </a:rPr>
              <a:t>actions</a:t>
            </a:r>
            <a:r>
              <a:rPr lang="zh-CN" altLang="en-US" sz="2400" b="1" u="sng" dirty="0">
                <a:solidFill>
                  <a:srgbClr val="FFAA7B"/>
                </a:solidFill>
              </a:rPr>
              <a:t>（动作）</a:t>
            </a:r>
            <a:r>
              <a:rPr lang="en" sz="2400" dirty="0">
                <a:solidFill>
                  <a:schemeClr val="dk1"/>
                </a:solidFill>
              </a:rPr>
              <a:t> tell the HTML element that you select what to do.</a:t>
            </a:r>
            <a:endParaRPr sz="2400" dirty="0">
              <a:solidFill>
                <a:schemeClr val="dk1"/>
              </a:solidFill>
              <a:latin typeface="Helvetica Neue"/>
              <a:ea typeface="Helvetica Neue"/>
              <a:cs typeface="Helvetica Neue"/>
              <a:sym typeface="Helvetica Neue"/>
            </a:endParaRPr>
          </a:p>
        </p:txBody>
      </p:sp>
      <p:sp>
        <p:nvSpPr>
          <p:cNvPr id="545" name="Google Shape;545;p7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t>Animated jQuery Actions!  </a:t>
            </a:r>
            <a:endParaRPr dirty="0"/>
          </a:p>
        </p:txBody>
      </p:sp>
      <p:sp>
        <p:nvSpPr>
          <p:cNvPr id="546" name="Google Shape;546;p75"/>
          <p:cNvSpPr txBox="1">
            <a:spLocks noGrp="1"/>
          </p:cNvSpPr>
          <p:nvPr>
            <p:ph type="body" idx="1"/>
          </p:nvPr>
        </p:nvSpPr>
        <p:spPr>
          <a:xfrm>
            <a:off x="951175" y="2173925"/>
            <a:ext cx="5399100" cy="18687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1400"/>
              </a:spcBef>
              <a:spcAft>
                <a:spcPts val="0"/>
              </a:spcAft>
              <a:buClr>
                <a:schemeClr val="dk1"/>
              </a:buClr>
              <a:buSzPts val="1100"/>
              <a:buFont typeface="Arial"/>
              <a:buNone/>
            </a:pPr>
            <a:r>
              <a:rPr lang="en" sz="2000" dirty="0">
                <a:solidFill>
                  <a:srgbClr val="B7B7B7"/>
                </a:solidFill>
                <a:latin typeface="Consolas"/>
                <a:ea typeface="Consolas"/>
                <a:cs typeface="Consolas"/>
                <a:sym typeface="Consolas"/>
              </a:rPr>
              <a:t>$(".</a:t>
            </a:r>
            <a:r>
              <a:rPr lang="en" sz="2000" dirty="0" err="1">
                <a:solidFill>
                  <a:srgbClr val="B7B7B7"/>
                </a:solidFill>
                <a:latin typeface="Consolas"/>
                <a:ea typeface="Consolas"/>
                <a:cs typeface="Consolas"/>
                <a:sym typeface="Consolas"/>
              </a:rPr>
              <a:t>buttonFadeOut</a:t>
            </a:r>
            <a:r>
              <a:rPr lang="en" sz="2000" dirty="0">
                <a:solidFill>
                  <a:srgbClr val="B7B7B7"/>
                </a:solidFill>
                <a:latin typeface="Consolas"/>
                <a:ea typeface="Consolas"/>
                <a:cs typeface="Consolas"/>
                <a:sym typeface="Consolas"/>
              </a:rPr>
              <a:t>").click(function () {</a:t>
            </a:r>
            <a:endParaRPr sz="2000" dirty="0">
              <a:solidFill>
                <a:srgbClr val="B7B7B7"/>
              </a:solidFill>
              <a:latin typeface="Consolas"/>
              <a:ea typeface="Consolas"/>
              <a:cs typeface="Consolas"/>
              <a:sym typeface="Consolas"/>
            </a:endParaRPr>
          </a:p>
          <a:p>
            <a:pPr marL="0" lvl="0" indent="0" algn="l" rtl="0">
              <a:lnSpc>
                <a:spcPct val="93000"/>
              </a:lnSpc>
              <a:spcBef>
                <a:spcPts val="1400"/>
              </a:spcBef>
              <a:spcAft>
                <a:spcPts val="0"/>
              </a:spcAft>
              <a:buClr>
                <a:schemeClr val="dk1"/>
              </a:buClr>
              <a:buSzPts val="1100"/>
              <a:buFont typeface="Arial"/>
              <a:buNone/>
            </a:pPr>
            <a:r>
              <a:rPr lang="en" sz="2000" dirty="0">
                <a:solidFill>
                  <a:srgbClr val="EF5330"/>
                </a:solidFill>
                <a:latin typeface="Consolas"/>
                <a:ea typeface="Consolas"/>
                <a:cs typeface="Consolas"/>
                <a:sym typeface="Consolas"/>
              </a:rPr>
              <a:t>   </a:t>
            </a:r>
            <a:r>
              <a:rPr lang="en" sz="2000" dirty="0">
                <a:solidFill>
                  <a:srgbClr val="3F3B39"/>
                </a:solidFill>
                <a:latin typeface="Consolas"/>
                <a:ea typeface="Consolas"/>
                <a:cs typeface="Consolas"/>
                <a:sym typeface="Consolas"/>
              </a:rPr>
              <a:t> $("</a:t>
            </a:r>
            <a:r>
              <a:rPr lang="en" sz="2000" dirty="0" err="1">
                <a:solidFill>
                  <a:srgbClr val="3F3B39"/>
                </a:solidFill>
                <a:latin typeface="Consolas"/>
                <a:ea typeface="Consolas"/>
                <a:cs typeface="Consolas"/>
                <a:sym typeface="Consolas"/>
              </a:rPr>
              <a:t>img</a:t>
            </a:r>
            <a:r>
              <a:rPr lang="en" sz="2000" dirty="0">
                <a:solidFill>
                  <a:srgbClr val="3F3B39"/>
                </a:solidFill>
                <a:latin typeface="Consolas"/>
                <a:ea typeface="Consolas"/>
                <a:cs typeface="Consolas"/>
                <a:sym typeface="Consolas"/>
              </a:rPr>
              <a:t>").</a:t>
            </a:r>
            <a:r>
              <a:rPr lang="en" sz="2000" b="1" dirty="0" err="1">
                <a:solidFill>
                  <a:srgbClr val="FFAA7B"/>
                </a:solidFill>
                <a:latin typeface="Consolas"/>
                <a:ea typeface="Consolas"/>
                <a:cs typeface="Consolas"/>
                <a:sym typeface="Consolas"/>
              </a:rPr>
              <a:t>fadeOut</a:t>
            </a:r>
            <a:r>
              <a:rPr lang="en" sz="2000" b="1" dirty="0">
                <a:solidFill>
                  <a:srgbClr val="FFAA7B"/>
                </a:solidFill>
                <a:latin typeface="Consolas"/>
                <a:ea typeface="Consolas"/>
                <a:cs typeface="Consolas"/>
                <a:sym typeface="Consolas"/>
              </a:rPr>
              <a:t>()</a:t>
            </a:r>
            <a:r>
              <a:rPr lang="en" sz="2000" dirty="0">
                <a:solidFill>
                  <a:srgbClr val="3F3B39"/>
                </a:solidFill>
                <a:latin typeface="Consolas"/>
                <a:ea typeface="Consolas"/>
                <a:cs typeface="Consolas"/>
                <a:sym typeface="Consolas"/>
              </a:rPr>
              <a:t>;</a:t>
            </a:r>
            <a:endParaRPr sz="2000" dirty="0">
              <a:solidFill>
                <a:srgbClr val="3F3B39"/>
              </a:solidFill>
              <a:latin typeface="Consolas"/>
              <a:ea typeface="Consolas"/>
              <a:cs typeface="Consolas"/>
              <a:sym typeface="Consolas"/>
            </a:endParaRPr>
          </a:p>
          <a:p>
            <a:pPr marL="0" lvl="0" indent="0" algn="l" rtl="0">
              <a:lnSpc>
                <a:spcPct val="93000"/>
              </a:lnSpc>
              <a:spcBef>
                <a:spcPts val="1400"/>
              </a:spcBef>
              <a:spcAft>
                <a:spcPts val="0"/>
              </a:spcAft>
              <a:buNone/>
            </a:pPr>
            <a:r>
              <a:rPr lang="en" sz="2000" dirty="0">
                <a:solidFill>
                  <a:srgbClr val="9E9E9E"/>
                </a:solidFill>
                <a:latin typeface="Consolas"/>
                <a:ea typeface="Consolas"/>
                <a:cs typeface="Consolas"/>
                <a:sym typeface="Consolas"/>
              </a:rPr>
              <a:t>});</a:t>
            </a:r>
            <a:endParaRPr sz="2000" dirty="0">
              <a:solidFill>
                <a:srgbClr val="9E9E9E"/>
              </a:solidFill>
              <a:latin typeface="Consolas"/>
              <a:ea typeface="Consolas"/>
              <a:cs typeface="Consolas"/>
              <a:sym typeface="Consolas"/>
            </a:endParaRPr>
          </a:p>
        </p:txBody>
      </p:sp>
      <p:sp>
        <p:nvSpPr>
          <p:cNvPr id="547" name="Google Shape;547;p75"/>
          <p:cNvSpPr/>
          <p:nvPr/>
        </p:nvSpPr>
        <p:spPr>
          <a:xfrm>
            <a:off x="1839625" y="3132475"/>
            <a:ext cx="778800" cy="341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5"/>
          <p:cNvSpPr/>
          <p:nvPr/>
        </p:nvSpPr>
        <p:spPr>
          <a:xfrm>
            <a:off x="2829625" y="3132475"/>
            <a:ext cx="1281000" cy="341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5"/>
          <p:cNvSpPr/>
          <p:nvPr/>
        </p:nvSpPr>
        <p:spPr>
          <a:xfrm>
            <a:off x="1588525" y="4223175"/>
            <a:ext cx="1281000" cy="341700"/>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Helvetica Neue"/>
                <a:ea typeface="Helvetica Neue"/>
                <a:cs typeface="Helvetica Neue"/>
                <a:sym typeface="Helvetica Neue"/>
              </a:rPr>
              <a:t>Selector</a:t>
            </a:r>
            <a:endParaRPr sz="1800" b="1">
              <a:latin typeface="Helvetica Neue"/>
              <a:ea typeface="Helvetica Neue"/>
              <a:cs typeface="Helvetica Neue"/>
              <a:sym typeface="Helvetica Neue"/>
            </a:endParaRPr>
          </a:p>
        </p:txBody>
      </p:sp>
      <p:cxnSp>
        <p:nvCxnSpPr>
          <p:cNvPr id="550" name="Google Shape;550;p75"/>
          <p:cNvCxnSpPr>
            <a:stCxn id="549" idx="0"/>
            <a:endCxn id="547" idx="2"/>
          </p:cNvCxnSpPr>
          <p:nvPr/>
        </p:nvCxnSpPr>
        <p:spPr>
          <a:xfrm rot="10800000">
            <a:off x="2229025" y="3474075"/>
            <a:ext cx="0" cy="749100"/>
          </a:xfrm>
          <a:prstGeom prst="straightConnector1">
            <a:avLst/>
          </a:prstGeom>
          <a:noFill/>
          <a:ln w="19050" cap="flat" cmpd="sng">
            <a:solidFill>
              <a:srgbClr val="0080FF"/>
            </a:solidFill>
            <a:prstDash val="solid"/>
            <a:round/>
            <a:headEnd type="none" w="med" len="med"/>
            <a:tailEnd type="none" w="med" len="med"/>
          </a:ln>
        </p:spPr>
      </p:cxnSp>
      <p:sp>
        <p:nvSpPr>
          <p:cNvPr id="551" name="Google Shape;551;p75"/>
          <p:cNvSpPr/>
          <p:nvPr/>
        </p:nvSpPr>
        <p:spPr>
          <a:xfrm>
            <a:off x="6765700" y="2843360"/>
            <a:ext cx="1408800" cy="919929"/>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err="1">
                <a:solidFill>
                  <a:srgbClr val="FFAA7B"/>
                </a:solidFill>
                <a:latin typeface="Helvetica Neue"/>
                <a:ea typeface="Helvetica Neue"/>
                <a:cs typeface="Helvetica Neue"/>
                <a:sym typeface="Helvetica Neue"/>
              </a:rPr>
              <a:t>JQuery</a:t>
            </a:r>
            <a:r>
              <a:rPr lang="en" sz="1800" b="1" dirty="0">
                <a:solidFill>
                  <a:srgbClr val="FFAA7B"/>
                </a:solidFill>
                <a:latin typeface="Helvetica Neue"/>
                <a:ea typeface="Helvetica Neue"/>
                <a:cs typeface="Helvetica Neue"/>
                <a:sym typeface="Helvetica Neue"/>
              </a:rPr>
              <a:t> actions</a:t>
            </a:r>
          </a:p>
          <a:p>
            <a:pPr marL="0" lvl="0" indent="0" algn="ctr" rtl="0">
              <a:spcBef>
                <a:spcPts val="0"/>
              </a:spcBef>
              <a:spcAft>
                <a:spcPts val="0"/>
              </a:spcAft>
              <a:buNone/>
            </a:pPr>
            <a:r>
              <a:rPr lang="zh-CN" altLang="en-US" sz="1800" b="1" dirty="0">
                <a:solidFill>
                  <a:srgbClr val="FF0000"/>
                </a:solidFill>
                <a:latin typeface="Helvetica Neue"/>
                <a:ea typeface="Helvetica Neue"/>
                <a:cs typeface="Helvetica Neue"/>
                <a:sym typeface="Helvetica Neue"/>
              </a:rPr>
              <a:t>渐出</a:t>
            </a:r>
            <a:endParaRPr sz="1800" b="1" dirty="0">
              <a:solidFill>
                <a:srgbClr val="FF0000"/>
              </a:solidFill>
              <a:latin typeface="Helvetica Neue"/>
              <a:ea typeface="Helvetica Neue"/>
              <a:cs typeface="Helvetica Neue"/>
              <a:sym typeface="Helvetica Neue"/>
            </a:endParaRPr>
          </a:p>
        </p:txBody>
      </p:sp>
      <p:cxnSp>
        <p:nvCxnSpPr>
          <p:cNvPr id="552" name="Google Shape;552;p75"/>
          <p:cNvCxnSpPr>
            <a:cxnSpLocks/>
            <a:stCxn id="551" idx="1"/>
            <a:endCxn id="548" idx="3"/>
          </p:cNvCxnSpPr>
          <p:nvPr/>
        </p:nvCxnSpPr>
        <p:spPr>
          <a:xfrm flipH="1">
            <a:off x="4110625" y="3303325"/>
            <a:ext cx="2655075" cy="0"/>
          </a:xfrm>
          <a:prstGeom prst="straightConnector1">
            <a:avLst/>
          </a:prstGeom>
          <a:noFill/>
          <a:ln w="19050" cap="flat" cmpd="sng">
            <a:solidFill>
              <a:srgbClr val="0080FF"/>
            </a:solidFill>
            <a:prstDash val="solid"/>
            <a:round/>
            <a:headEnd type="none" w="med" len="med"/>
            <a:tailEnd type="none" w="med" len="med"/>
          </a:ln>
        </p:spPr>
      </p:cxnSp>
      <p:pic>
        <p:nvPicPr>
          <p:cNvPr id="553" name="Google Shape;553;p75"/>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4195672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t>.</a:t>
            </a:r>
            <a:r>
              <a:rPr lang="en" dirty="0" err="1"/>
              <a:t>slideUp</a:t>
            </a:r>
            <a:r>
              <a:rPr lang="en" dirty="0"/>
              <a:t>()</a:t>
            </a:r>
            <a:r>
              <a:rPr lang="zh-CN" altLang="en-US" dirty="0"/>
              <a:t> 上滑</a:t>
            </a:r>
            <a:r>
              <a:rPr lang="en" dirty="0"/>
              <a:t> &amp; .</a:t>
            </a:r>
            <a:r>
              <a:rPr lang="en" dirty="0" err="1"/>
              <a:t>slideDown</a:t>
            </a:r>
            <a:r>
              <a:rPr lang="en" dirty="0"/>
              <a:t>() </a:t>
            </a:r>
            <a:r>
              <a:rPr lang="zh-CN" altLang="en" dirty="0"/>
              <a:t>下滑</a:t>
            </a:r>
            <a:endParaRPr dirty="0"/>
          </a:p>
        </p:txBody>
      </p:sp>
      <p:sp>
        <p:nvSpPr>
          <p:cNvPr id="559" name="Google Shape;559;p76"/>
          <p:cNvSpPr txBox="1">
            <a:spLocks noGrp="1"/>
          </p:cNvSpPr>
          <p:nvPr>
            <p:ph type="body" idx="1"/>
          </p:nvPr>
        </p:nvSpPr>
        <p:spPr>
          <a:xfrm>
            <a:off x="1767150" y="1257300"/>
            <a:ext cx="5609700" cy="1414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000" dirty="0">
                <a:solidFill>
                  <a:schemeClr val="dk1"/>
                </a:solidFill>
                <a:latin typeface="Consolas"/>
                <a:ea typeface="Consolas"/>
                <a:cs typeface="Consolas"/>
                <a:sym typeface="Consolas"/>
              </a:rPr>
              <a:t>$(".</a:t>
            </a:r>
            <a:r>
              <a:rPr lang="en" sz="2000" dirty="0" err="1">
                <a:solidFill>
                  <a:schemeClr val="dk1"/>
                </a:solidFill>
                <a:latin typeface="Consolas"/>
                <a:ea typeface="Consolas"/>
                <a:cs typeface="Consolas"/>
                <a:sym typeface="Consolas"/>
              </a:rPr>
              <a:t>buttonSlideUp</a:t>
            </a:r>
            <a:r>
              <a:rPr lang="en" sz="2000" dirty="0">
                <a:solidFill>
                  <a:schemeClr val="dk1"/>
                </a:solidFill>
                <a:latin typeface="Consolas"/>
                <a:ea typeface="Consolas"/>
                <a:cs typeface="Consolas"/>
                <a:sym typeface="Consolas"/>
              </a:rPr>
              <a:t>").click(function() {</a:t>
            </a:r>
            <a:endParaRPr sz="2000" dirty="0">
              <a:solidFill>
                <a:schemeClr val="dk1"/>
              </a:solidFill>
              <a:latin typeface="Consolas"/>
              <a:ea typeface="Consolas"/>
              <a:cs typeface="Consolas"/>
              <a:sym typeface="Consolas"/>
            </a:endParaRPr>
          </a:p>
          <a:p>
            <a:pPr marL="0" lvl="0" indent="0" algn="l" rtl="0">
              <a:lnSpc>
                <a:spcPct val="93000"/>
              </a:lnSpc>
              <a:spcBef>
                <a:spcPts val="1400"/>
              </a:spcBef>
              <a:spcAft>
                <a:spcPts val="0"/>
              </a:spcAft>
              <a:buClr>
                <a:schemeClr val="dk1"/>
              </a:buClr>
              <a:buSzPts val="1100"/>
              <a:buFont typeface="Arial"/>
              <a:buNone/>
            </a:pPr>
            <a:r>
              <a:rPr lang="en" sz="2000" dirty="0">
                <a:solidFill>
                  <a:schemeClr val="dk1"/>
                </a:solidFill>
                <a:latin typeface="Consolas"/>
                <a:ea typeface="Consolas"/>
                <a:cs typeface="Consolas"/>
                <a:sym typeface="Consolas"/>
              </a:rPr>
              <a:t>    $("</a:t>
            </a:r>
            <a:r>
              <a:rPr lang="en" sz="2000" dirty="0" err="1">
                <a:solidFill>
                  <a:schemeClr val="dk1"/>
                </a:solidFill>
                <a:latin typeface="Consolas"/>
                <a:ea typeface="Consolas"/>
                <a:cs typeface="Consolas"/>
                <a:sym typeface="Consolas"/>
              </a:rPr>
              <a:t>img</a:t>
            </a:r>
            <a:r>
              <a:rPr lang="en" sz="2000" dirty="0">
                <a:solidFill>
                  <a:schemeClr val="dk1"/>
                </a:solidFill>
                <a:latin typeface="Consolas"/>
                <a:ea typeface="Consolas"/>
                <a:cs typeface="Consolas"/>
                <a:sym typeface="Consolas"/>
              </a:rPr>
              <a:t>").</a:t>
            </a:r>
            <a:r>
              <a:rPr lang="en" sz="2000" b="1" u="sng" dirty="0" err="1">
                <a:solidFill>
                  <a:srgbClr val="FFAA7B"/>
                </a:solidFill>
                <a:latin typeface="Consolas"/>
                <a:ea typeface="Consolas"/>
                <a:cs typeface="Consolas"/>
                <a:sym typeface="Consolas"/>
              </a:rPr>
              <a:t>slideUp</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0" algn="l" rtl="0">
              <a:lnSpc>
                <a:spcPct val="93000"/>
              </a:lnSpc>
              <a:spcBef>
                <a:spcPts val="1400"/>
              </a:spcBef>
              <a:spcAft>
                <a:spcPts val="0"/>
              </a:spcAft>
              <a:buNone/>
            </a:pP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p:txBody>
      </p:sp>
      <p:pic>
        <p:nvPicPr>
          <p:cNvPr id="560" name="Google Shape;560;p76" descr="[video-to-gif output image]"/>
          <p:cNvPicPr preferRelativeResize="0"/>
          <p:nvPr/>
        </p:nvPicPr>
        <p:blipFill>
          <a:blip r:embed="rId3">
            <a:alphaModFix/>
          </a:blip>
          <a:stretch>
            <a:fillRect/>
          </a:stretch>
        </p:blipFill>
        <p:spPr>
          <a:xfrm>
            <a:off x="2336863" y="2769075"/>
            <a:ext cx="4470274" cy="1862625"/>
          </a:xfrm>
          <a:prstGeom prst="rect">
            <a:avLst/>
          </a:prstGeom>
          <a:noFill/>
          <a:ln>
            <a:noFill/>
          </a:ln>
        </p:spPr>
      </p:pic>
      <p:pic>
        <p:nvPicPr>
          <p:cNvPr id="561" name="Google Shape;561;p76"/>
          <p:cNvPicPr preferRelativeResize="0"/>
          <p:nvPr/>
        </p:nvPicPr>
        <p:blipFill>
          <a:blip r:embed="rId4">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2864251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t>.</a:t>
            </a:r>
            <a:r>
              <a:rPr lang="en" dirty="0" err="1"/>
              <a:t>fadeIn</a:t>
            </a:r>
            <a:r>
              <a:rPr lang="en" dirty="0"/>
              <a:t>() </a:t>
            </a:r>
            <a:r>
              <a:rPr lang="zh-CN" altLang="en" dirty="0"/>
              <a:t>渐入</a:t>
            </a:r>
            <a:r>
              <a:rPr lang="zh-CN" altLang="en-US" dirty="0"/>
              <a:t> </a:t>
            </a:r>
            <a:r>
              <a:rPr lang="en" dirty="0"/>
              <a:t>&amp; .</a:t>
            </a:r>
            <a:r>
              <a:rPr lang="en" dirty="0" err="1"/>
              <a:t>fadeOut</a:t>
            </a:r>
            <a:r>
              <a:rPr lang="en" dirty="0"/>
              <a:t>()</a:t>
            </a:r>
            <a:r>
              <a:rPr lang="zh-CN" altLang="en-US" dirty="0"/>
              <a:t> 渐出</a:t>
            </a:r>
            <a:endParaRPr dirty="0"/>
          </a:p>
        </p:txBody>
      </p:sp>
      <p:sp>
        <p:nvSpPr>
          <p:cNvPr id="567" name="Google Shape;567;p77"/>
          <p:cNvSpPr txBox="1">
            <a:spLocks noGrp="1"/>
          </p:cNvSpPr>
          <p:nvPr>
            <p:ph type="body" idx="1"/>
          </p:nvPr>
        </p:nvSpPr>
        <p:spPr>
          <a:xfrm>
            <a:off x="1767150" y="1257300"/>
            <a:ext cx="5609700" cy="1442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$(".buttonFadeOut").click(function() {</a:t>
            </a:r>
            <a:endParaRPr sz="2000">
              <a:solidFill>
                <a:schemeClr val="dk1"/>
              </a:solidFill>
              <a:latin typeface="Consolas"/>
              <a:ea typeface="Consolas"/>
              <a:cs typeface="Consolas"/>
              <a:sym typeface="Consolas"/>
            </a:endParaRPr>
          </a:p>
          <a:p>
            <a:pPr marL="0" lvl="0" indent="0" algn="l" rtl="0">
              <a:lnSpc>
                <a:spcPct val="93000"/>
              </a:lnSpc>
              <a:spcBef>
                <a:spcPts val="140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    $("img").</a:t>
            </a:r>
            <a:r>
              <a:rPr lang="en" sz="2000" b="1">
                <a:solidFill>
                  <a:srgbClr val="FFAA7B"/>
                </a:solidFill>
                <a:latin typeface="Consolas"/>
                <a:ea typeface="Consolas"/>
                <a:cs typeface="Consolas"/>
                <a:sym typeface="Consolas"/>
              </a:rPr>
              <a:t>fadeOut</a:t>
            </a:r>
            <a:r>
              <a:rPr lang="en" sz="2000">
                <a:solidFill>
                  <a:schemeClr val="dk1"/>
                </a:solidFill>
                <a:latin typeface="Consolas"/>
                <a:ea typeface="Consolas"/>
                <a:cs typeface="Consolas"/>
                <a:sym typeface="Consolas"/>
              </a:rPr>
              <a:t>();</a:t>
            </a:r>
            <a:endParaRPr sz="2000">
              <a:solidFill>
                <a:schemeClr val="dk1"/>
              </a:solidFill>
              <a:latin typeface="Consolas"/>
              <a:ea typeface="Consolas"/>
              <a:cs typeface="Consolas"/>
              <a:sym typeface="Consolas"/>
            </a:endParaRPr>
          </a:p>
          <a:p>
            <a:pPr marL="0" lvl="0" indent="0" algn="l" rtl="0">
              <a:lnSpc>
                <a:spcPct val="93000"/>
              </a:lnSpc>
              <a:spcBef>
                <a:spcPts val="140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a:t>
            </a:r>
            <a:endParaRPr sz="2000">
              <a:solidFill>
                <a:schemeClr val="dk1"/>
              </a:solidFill>
              <a:latin typeface="Consolas"/>
              <a:ea typeface="Consolas"/>
              <a:cs typeface="Consolas"/>
              <a:sym typeface="Consolas"/>
            </a:endParaRPr>
          </a:p>
          <a:p>
            <a:pPr marL="0" lvl="0" indent="0" algn="l" rtl="0">
              <a:lnSpc>
                <a:spcPct val="93000"/>
              </a:lnSpc>
              <a:spcBef>
                <a:spcPts val="1400"/>
              </a:spcBef>
              <a:spcAft>
                <a:spcPts val="0"/>
              </a:spcAft>
              <a:buClr>
                <a:schemeClr val="dk1"/>
              </a:buClr>
              <a:buSzPts val="1100"/>
              <a:buFont typeface="Arial"/>
              <a:buNone/>
            </a:pPr>
            <a:endParaRPr sz="2000">
              <a:solidFill>
                <a:schemeClr val="dk1"/>
              </a:solidFill>
              <a:latin typeface="Consolas"/>
              <a:ea typeface="Consolas"/>
              <a:cs typeface="Consolas"/>
              <a:sym typeface="Consolas"/>
            </a:endParaRPr>
          </a:p>
          <a:p>
            <a:pPr marL="0" lvl="0" indent="0" algn="l" rtl="0">
              <a:lnSpc>
                <a:spcPct val="93000"/>
              </a:lnSpc>
              <a:spcBef>
                <a:spcPts val="1400"/>
              </a:spcBef>
              <a:spcAft>
                <a:spcPts val="0"/>
              </a:spcAft>
              <a:buNone/>
            </a:pPr>
            <a:endParaRPr sz="2000">
              <a:solidFill>
                <a:schemeClr val="dk1"/>
              </a:solidFill>
              <a:latin typeface="Consolas"/>
              <a:ea typeface="Consolas"/>
              <a:cs typeface="Consolas"/>
              <a:sym typeface="Consolas"/>
            </a:endParaRPr>
          </a:p>
        </p:txBody>
      </p:sp>
      <p:pic>
        <p:nvPicPr>
          <p:cNvPr id="568" name="Google Shape;568;p77" descr="[video-to-gif output image]"/>
          <p:cNvPicPr preferRelativeResize="0"/>
          <p:nvPr/>
        </p:nvPicPr>
        <p:blipFill>
          <a:blip r:embed="rId3">
            <a:alphaModFix/>
          </a:blip>
          <a:stretch>
            <a:fillRect/>
          </a:stretch>
        </p:blipFill>
        <p:spPr>
          <a:xfrm>
            <a:off x="2257625" y="2797675"/>
            <a:ext cx="4628749" cy="1897775"/>
          </a:xfrm>
          <a:prstGeom prst="rect">
            <a:avLst/>
          </a:prstGeom>
          <a:noFill/>
          <a:ln>
            <a:noFill/>
          </a:ln>
        </p:spPr>
      </p:pic>
    </p:spTree>
    <p:extLst>
      <p:ext uri="{BB962C8B-B14F-4D97-AF65-F5344CB8AC3E}">
        <p14:creationId xmlns:p14="http://schemas.microsoft.com/office/powerpoint/2010/main" val="4076681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t>Animated jQuery Actions</a:t>
            </a:r>
            <a:r>
              <a:rPr lang="zh-CN" altLang="en-US" dirty="0"/>
              <a:t>（动作）</a:t>
            </a:r>
            <a:r>
              <a:rPr lang="en" dirty="0"/>
              <a:t>     </a:t>
            </a:r>
            <a:endParaRPr dirty="0"/>
          </a:p>
        </p:txBody>
      </p:sp>
      <p:graphicFrame>
        <p:nvGraphicFramePr>
          <p:cNvPr id="574" name="Google Shape;574;p78"/>
          <p:cNvGraphicFramePr/>
          <p:nvPr>
            <p:extLst>
              <p:ext uri="{D42A27DB-BD31-4B8C-83A1-F6EECF244321}">
                <p14:modId xmlns:p14="http://schemas.microsoft.com/office/powerpoint/2010/main" val="1909319494"/>
              </p:ext>
            </p:extLst>
          </p:nvPr>
        </p:nvGraphicFramePr>
        <p:xfrm>
          <a:off x="107613" y="1694850"/>
          <a:ext cx="8939250" cy="2262925"/>
        </p:xfrm>
        <a:graphic>
          <a:graphicData uri="http://schemas.openxmlformats.org/drawingml/2006/table">
            <a:tbl>
              <a:tblPr>
                <a:noFill/>
              </a:tblPr>
              <a:tblGrid>
                <a:gridCol w="2488300">
                  <a:extLst>
                    <a:ext uri="{9D8B030D-6E8A-4147-A177-3AD203B41FA5}">
                      <a16:colId xmlns:a16="http://schemas.microsoft.com/office/drawing/2014/main" val="20000"/>
                    </a:ext>
                  </a:extLst>
                </a:gridCol>
                <a:gridCol w="3308600">
                  <a:extLst>
                    <a:ext uri="{9D8B030D-6E8A-4147-A177-3AD203B41FA5}">
                      <a16:colId xmlns:a16="http://schemas.microsoft.com/office/drawing/2014/main" val="20001"/>
                    </a:ext>
                  </a:extLst>
                </a:gridCol>
                <a:gridCol w="3142350">
                  <a:extLst>
                    <a:ext uri="{9D8B030D-6E8A-4147-A177-3AD203B41FA5}">
                      <a16:colId xmlns:a16="http://schemas.microsoft.com/office/drawing/2014/main" val="20002"/>
                    </a:ext>
                  </a:extLst>
                </a:gridCol>
              </a:tblGrid>
              <a:tr h="430375">
                <a:tc>
                  <a:txBody>
                    <a:bodyPr/>
                    <a:lstStyle/>
                    <a:p>
                      <a:pPr marL="0" lvl="0" indent="0" algn="ctr" rtl="0">
                        <a:spcBef>
                          <a:spcPts val="0"/>
                        </a:spcBef>
                        <a:spcAft>
                          <a:spcPts val="0"/>
                        </a:spcAft>
                        <a:buNone/>
                      </a:pPr>
                      <a:r>
                        <a:rPr lang="en" sz="2000" b="1">
                          <a:latin typeface="Helvetica Neue"/>
                          <a:ea typeface="Helvetica Neue"/>
                          <a:cs typeface="Helvetica Neue"/>
                          <a:sym typeface="Helvetica Neue"/>
                        </a:rPr>
                        <a:t>No Animation</a:t>
                      </a:r>
                      <a:endParaRPr sz="2000" b="1">
                        <a:latin typeface="Helvetica Neue"/>
                        <a:ea typeface="Helvetica Neue"/>
                        <a:cs typeface="Helvetica Neue"/>
                        <a:sym typeface="Helvetica Neue"/>
                      </a:endParaRPr>
                    </a:p>
                  </a:txBody>
                  <a:tcPr marL="91425" marR="91425" marT="91425" marB="91425">
                    <a:solidFill>
                      <a:srgbClr val="F3F3F3"/>
                    </a:solidFill>
                  </a:tcPr>
                </a:tc>
                <a:tc>
                  <a:txBody>
                    <a:bodyPr/>
                    <a:lstStyle/>
                    <a:p>
                      <a:pPr marL="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Slide</a:t>
                      </a:r>
                      <a:endParaRPr sz="2000">
                        <a:latin typeface="Helvetica Neue"/>
                        <a:ea typeface="Helvetica Neue"/>
                        <a:cs typeface="Helvetica Neue"/>
                        <a:sym typeface="Helvetica Neue"/>
                      </a:endParaRPr>
                    </a:p>
                  </a:txBody>
                  <a:tcPr marL="91425" marR="91425" marT="91425" marB="91425">
                    <a:solidFill>
                      <a:srgbClr val="F3F3F3"/>
                    </a:solidFill>
                  </a:tcPr>
                </a:tc>
                <a:tc>
                  <a:txBody>
                    <a:bodyPr/>
                    <a:lstStyle/>
                    <a:p>
                      <a:pPr marL="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Fade</a:t>
                      </a:r>
                      <a:endParaRPr sz="2000">
                        <a:latin typeface="Helvetica Neue"/>
                        <a:ea typeface="Helvetica Neue"/>
                        <a:cs typeface="Helvetica Neue"/>
                        <a:sym typeface="Helvetica Neue"/>
                      </a:endParaRPr>
                    </a:p>
                  </a:txBody>
                  <a:tcPr marL="91425" marR="91425" marT="91425" marB="91425">
                    <a:solidFill>
                      <a:srgbClr val="F3F3F3"/>
                    </a:solidFill>
                  </a:tcPr>
                </a:tc>
                <a:extLst>
                  <a:ext uri="{0D108BD9-81ED-4DB2-BD59-A6C34878D82A}">
                    <a16:rowId xmlns:a16="http://schemas.microsoft.com/office/drawing/2014/main" val="10000"/>
                  </a:ext>
                </a:extLst>
              </a:tr>
              <a:tr h="1775275">
                <a:tc>
                  <a:txBody>
                    <a:bodyPr/>
                    <a:lstStyle/>
                    <a:p>
                      <a:pPr marL="0" lvl="0" indent="0" algn="l" rtl="0">
                        <a:spcBef>
                          <a:spcPts val="0"/>
                        </a:spcBef>
                        <a:spcAft>
                          <a:spcPts val="0"/>
                        </a:spcAft>
                        <a:buNone/>
                      </a:pPr>
                      <a:r>
                        <a:rPr lang="en" sz="2000" dirty="0">
                          <a:solidFill>
                            <a:srgbClr val="999999"/>
                          </a:solidFill>
                          <a:latin typeface="Consolas"/>
                          <a:ea typeface="Consolas"/>
                          <a:cs typeface="Consolas"/>
                          <a:sym typeface="Consolas"/>
                        </a:rPr>
                        <a:t>$("div").</a:t>
                      </a:r>
                      <a:r>
                        <a:rPr lang="en" sz="2000" dirty="0">
                          <a:latin typeface="Consolas"/>
                          <a:ea typeface="Consolas"/>
                          <a:cs typeface="Consolas"/>
                          <a:sym typeface="Consolas"/>
                        </a:rPr>
                        <a:t>show()</a:t>
                      </a:r>
                      <a:endParaRPr sz="2000" dirty="0">
                        <a:latin typeface="Consolas"/>
                        <a:ea typeface="Consolas"/>
                        <a:cs typeface="Consolas"/>
                        <a:sym typeface="Consolas"/>
                      </a:endParaRPr>
                    </a:p>
                    <a:p>
                      <a:pPr marL="0" lvl="0" indent="0" algn="l" rtl="0">
                        <a:spcBef>
                          <a:spcPts val="0"/>
                        </a:spcBef>
                        <a:spcAft>
                          <a:spcPts val="0"/>
                        </a:spcAft>
                        <a:buNone/>
                      </a:pPr>
                      <a:r>
                        <a:rPr lang="en" sz="2000" dirty="0">
                          <a:solidFill>
                            <a:srgbClr val="999999"/>
                          </a:solidFill>
                          <a:latin typeface="Consolas"/>
                          <a:ea typeface="Consolas"/>
                          <a:cs typeface="Consolas"/>
                          <a:sym typeface="Consolas"/>
                        </a:rPr>
                        <a:t>$("div").</a:t>
                      </a:r>
                      <a:r>
                        <a:rPr lang="en" sz="2000" dirty="0">
                          <a:latin typeface="Consolas"/>
                          <a:ea typeface="Consolas"/>
                          <a:cs typeface="Consolas"/>
                          <a:sym typeface="Consolas"/>
                        </a:rPr>
                        <a:t>hide()</a:t>
                      </a:r>
                      <a:endParaRPr sz="2000" dirty="0">
                        <a:latin typeface="Consolas"/>
                        <a:ea typeface="Consolas"/>
                        <a:cs typeface="Consolas"/>
                        <a:sym typeface="Consolas"/>
                      </a:endParaRPr>
                    </a:p>
                    <a:p>
                      <a:pPr marL="0" lvl="0" indent="0" algn="l" rtl="0">
                        <a:spcBef>
                          <a:spcPts val="0"/>
                        </a:spcBef>
                        <a:spcAft>
                          <a:spcPts val="0"/>
                        </a:spcAft>
                        <a:buNone/>
                      </a:pPr>
                      <a:r>
                        <a:rPr lang="en" sz="1900" dirty="0">
                          <a:solidFill>
                            <a:srgbClr val="999999"/>
                          </a:solidFill>
                          <a:latin typeface="Consolas"/>
                          <a:ea typeface="Consolas"/>
                          <a:cs typeface="Consolas"/>
                          <a:sym typeface="Consolas"/>
                        </a:rPr>
                        <a:t>$("div").</a:t>
                      </a:r>
                      <a:r>
                        <a:rPr lang="en" sz="1900" b="1" u="sng" dirty="0">
                          <a:latin typeface="Consolas"/>
                          <a:ea typeface="Consolas"/>
                          <a:cs typeface="Consolas"/>
                          <a:sym typeface="Consolas"/>
                        </a:rPr>
                        <a:t>toggle</a:t>
                      </a:r>
                      <a:r>
                        <a:rPr lang="en" sz="1700" dirty="0">
                          <a:latin typeface="Consolas"/>
                          <a:ea typeface="Consolas"/>
                          <a:cs typeface="Consolas"/>
                          <a:sym typeface="Consolas"/>
                        </a:rPr>
                        <a:t>()</a:t>
                      </a:r>
                    </a:p>
                    <a:p>
                      <a:pPr marL="0" lvl="0" indent="0" algn="l" rtl="0">
                        <a:spcBef>
                          <a:spcPts val="0"/>
                        </a:spcBef>
                        <a:spcAft>
                          <a:spcPts val="0"/>
                        </a:spcAft>
                        <a:buNone/>
                      </a:pPr>
                      <a:r>
                        <a:rPr lang="zh-CN" altLang="en-US" sz="1700" dirty="0">
                          <a:solidFill>
                            <a:srgbClr val="FF0000"/>
                          </a:solidFill>
                          <a:latin typeface="Consolas"/>
                          <a:ea typeface="Consolas"/>
                          <a:cs typeface="Consolas"/>
                          <a:sym typeface="Consolas"/>
                        </a:rPr>
                        <a:t>切换</a:t>
                      </a:r>
                      <a:endParaRPr sz="1700" dirty="0">
                        <a:solidFill>
                          <a:srgbClr val="FF0000"/>
                        </a:solidFill>
                        <a:latin typeface="Consolas"/>
                        <a:ea typeface="Consolas"/>
                        <a:cs typeface="Consolas"/>
                        <a:sym typeface="Consolas"/>
                      </a:endParaRPr>
                    </a:p>
                  </a:txBody>
                  <a:tcPr marL="91425" marR="91425" marT="91425" marB="91425"/>
                </a:tc>
                <a:tc>
                  <a:txBody>
                    <a:bodyPr/>
                    <a:lstStyle/>
                    <a:p>
                      <a:pPr marL="0" lvl="0" indent="0" algn="l" rtl="0">
                        <a:spcBef>
                          <a:spcPts val="0"/>
                        </a:spcBef>
                        <a:spcAft>
                          <a:spcPts val="0"/>
                        </a:spcAft>
                        <a:buNone/>
                      </a:pPr>
                      <a:r>
                        <a:rPr lang="en" sz="2000" dirty="0">
                          <a:solidFill>
                            <a:srgbClr val="999999"/>
                          </a:solidFill>
                          <a:latin typeface="Consolas"/>
                          <a:ea typeface="Consolas"/>
                          <a:cs typeface="Consolas"/>
                          <a:sym typeface="Consolas"/>
                        </a:rPr>
                        <a:t>$("div").</a:t>
                      </a:r>
                      <a:r>
                        <a:rPr lang="en" sz="2000" b="1" dirty="0" err="1">
                          <a:latin typeface="Consolas"/>
                          <a:ea typeface="Consolas"/>
                          <a:cs typeface="Consolas"/>
                          <a:sym typeface="Consolas"/>
                        </a:rPr>
                        <a:t>slideDown</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0" algn="l" rtl="0">
                        <a:spcBef>
                          <a:spcPts val="0"/>
                        </a:spcBef>
                        <a:spcAft>
                          <a:spcPts val="0"/>
                        </a:spcAft>
                        <a:buNone/>
                      </a:pPr>
                      <a:r>
                        <a:rPr lang="en" sz="2000" dirty="0">
                          <a:solidFill>
                            <a:srgbClr val="999999"/>
                          </a:solidFill>
                          <a:latin typeface="Consolas"/>
                          <a:ea typeface="Consolas"/>
                          <a:cs typeface="Consolas"/>
                          <a:sym typeface="Consolas"/>
                        </a:rPr>
                        <a:t>$("div").</a:t>
                      </a:r>
                      <a:r>
                        <a:rPr lang="en" sz="2000" b="1" u="sng" dirty="0" err="1">
                          <a:latin typeface="Consolas"/>
                          <a:ea typeface="Consolas"/>
                          <a:cs typeface="Consolas"/>
                          <a:sym typeface="Consolas"/>
                        </a:rPr>
                        <a:t>slideUp</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dirty="0">
                          <a:solidFill>
                            <a:srgbClr val="999999"/>
                          </a:solidFill>
                          <a:latin typeface="Consolas"/>
                          <a:ea typeface="Consolas"/>
                          <a:cs typeface="Consolas"/>
                          <a:sym typeface="Consolas"/>
                        </a:rPr>
                        <a:t>$("div").</a:t>
                      </a:r>
                      <a:r>
                        <a:rPr lang="en" sz="2000" b="1" dirty="0" err="1">
                          <a:latin typeface="Consolas"/>
                          <a:ea typeface="Consolas"/>
                          <a:cs typeface="Consolas"/>
                          <a:sym typeface="Consolas"/>
                        </a:rPr>
                        <a:t>slideToggle</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0" algn="l" rtl="0">
                        <a:spcBef>
                          <a:spcPts val="0"/>
                        </a:spcBef>
                        <a:spcAft>
                          <a:spcPts val="0"/>
                        </a:spcAft>
                        <a:buNone/>
                      </a:pPr>
                      <a:endParaRPr sz="2000" dirty="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2000" dirty="0">
                          <a:solidFill>
                            <a:srgbClr val="999999"/>
                          </a:solidFill>
                          <a:latin typeface="Consolas"/>
                          <a:ea typeface="Consolas"/>
                          <a:cs typeface="Consolas"/>
                          <a:sym typeface="Consolas"/>
                        </a:rPr>
                        <a:t>$(“div”).</a:t>
                      </a:r>
                      <a:r>
                        <a:rPr lang="en" sz="2000" b="1" dirty="0" err="1">
                          <a:latin typeface="Consolas"/>
                          <a:ea typeface="Consolas"/>
                          <a:cs typeface="Consolas"/>
                          <a:sym typeface="Consolas"/>
                        </a:rPr>
                        <a:t>fadeIn</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dirty="0">
                          <a:solidFill>
                            <a:srgbClr val="999999"/>
                          </a:solidFill>
                          <a:latin typeface="Consolas"/>
                          <a:ea typeface="Consolas"/>
                          <a:cs typeface="Consolas"/>
                          <a:sym typeface="Consolas"/>
                        </a:rPr>
                        <a:t>$("div").</a:t>
                      </a:r>
                      <a:r>
                        <a:rPr lang="en" sz="2000" b="1" dirty="0" err="1">
                          <a:latin typeface="Consolas"/>
                          <a:ea typeface="Consolas"/>
                          <a:cs typeface="Consolas"/>
                          <a:sym typeface="Consolas"/>
                        </a:rPr>
                        <a:t>fadeOut</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dirty="0">
                          <a:solidFill>
                            <a:srgbClr val="999999"/>
                          </a:solidFill>
                          <a:latin typeface="Consolas"/>
                          <a:ea typeface="Consolas"/>
                          <a:cs typeface="Consolas"/>
                          <a:sym typeface="Consolas"/>
                        </a:rPr>
                        <a:t>$("div").</a:t>
                      </a:r>
                      <a:r>
                        <a:rPr lang="en" sz="2000" b="1" u="sng" dirty="0" err="1">
                          <a:latin typeface="Consolas"/>
                          <a:ea typeface="Consolas"/>
                          <a:cs typeface="Consolas"/>
                          <a:sym typeface="Consolas"/>
                        </a:rPr>
                        <a:t>fadeToggle</a:t>
                      </a:r>
                      <a:r>
                        <a:rPr lang="en" sz="2000" dirty="0">
                          <a:solidFill>
                            <a:schemeClr val="dk1"/>
                          </a:solidFill>
                          <a:latin typeface="Consolas"/>
                          <a:ea typeface="Consolas"/>
                          <a:cs typeface="Consolas"/>
                          <a:sym typeface="Consolas"/>
                        </a:rPr>
                        <a:t>()</a:t>
                      </a:r>
                      <a:endParaRPr sz="2000" dirty="0"/>
                    </a:p>
                  </a:txBody>
                  <a:tcPr marL="91425" marR="91425" marT="91425" marB="91425"/>
                </a:tc>
                <a:extLst>
                  <a:ext uri="{0D108BD9-81ED-4DB2-BD59-A6C34878D82A}">
                    <a16:rowId xmlns:a16="http://schemas.microsoft.com/office/drawing/2014/main" val="10001"/>
                  </a:ext>
                </a:extLst>
              </a:tr>
            </a:tbl>
          </a:graphicData>
        </a:graphic>
      </p:graphicFrame>
      <p:pic>
        <p:nvPicPr>
          <p:cNvPr id="575" name="Google Shape;575;p78"/>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3951059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9"/>
          <p:cNvSpPr txBox="1">
            <a:spLocks noGrp="1"/>
          </p:cNvSpPr>
          <p:nvPr>
            <p:ph type="body" idx="1"/>
          </p:nvPr>
        </p:nvSpPr>
        <p:spPr>
          <a:xfrm>
            <a:off x="4233000" y="1786000"/>
            <a:ext cx="3384600" cy="2798100"/>
          </a:xfrm>
          <a:prstGeom prst="rect">
            <a:avLst/>
          </a:prstGeom>
        </p:spPr>
        <p:txBody>
          <a:bodyPr spcFirstLastPara="1" wrap="square" lIns="91425" tIns="91425" rIns="91425" bIns="91425" anchor="ctr" anchorCtr="0">
            <a:noAutofit/>
          </a:bodyPr>
          <a:lstStyle/>
          <a:p>
            <a:pPr marL="0" lvl="0" indent="0" algn="ctr" rtl="0">
              <a:lnSpc>
                <a:spcPct val="93000"/>
              </a:lnSpc>
              <a:spcBef>
                <a:spcPts val="1400"/>
              </a:spcBef>
              <a:spcAft>
                <a:spcPts val="0"/>
              </a:spcAft>
              <a:buNone/>
            </a:pPr>
            <a:r>
              <a:rPr lang="en" sz="2400" b="1" dirty="0">
                <a:solidFill>
                  <a:schemeClr val="dk1"/>
                </a:solidFill>
                <a:latin typeface="Consolas"/>
                <a:ea typeface="Consolas"/>
                <a:cs typeface="Consolas"/>
                <a:sym typeface="Consolas"/>
              </a:rPr>
              <a:t>.hide() </a:t>
            </a:r>
            <a:r>
              <a:rPr lang="zh-CN" altLang="en" sz="2400" b="1" dirty="0">
                <a:solidFill>
                  <a:schemeClr val="dk1"/>
                </a:solidFill>
              </a:rPr>
              <a:t>和</a:t>
            </a:r>
            <a:r>
              <a:rPr lang="en" sz="2400" b="1" dirty="0">
                <a:latin typeface="Consolas"/>
                <a:ea typeface="Consolas"/>
                <a:cs typeface="Consolas"/>
                <a:sym typeface="Consolas"/>
              </a:rPr>
              <a:t>.toggle()</a:t>
            </a:r>
            <a:r>
              <a:rPr lang="en" sz="2400" dirty="0">
                <a:solidFill>
                  <a:schemeClr val="dk1"/>
                </a:solidFill>
                <a:latin typeface="Helvetica Neue"/>
                <a:ea typeface="Helvetica Neue"/>
                <a:cs typeface="Helvetica Neue"/>
                <a:sym typeface="Helvetica Neue"/>
              </a:rPr>
              <a:t> </a:t>
            </a:r>
            <a:r>
              <a:rPr lang="zh-CN" altLang="en" sz="2400" dirty="0">
                <a:solidFill>
                  <a:schemeClr val="dk1"/>
                </a:solidFill>
                <a:latin typeface="Helvetica Neue"/>
                <a:ea typeface="Helvetica Neue"/>
                <a:cs typeface="Helvetica Neue"/>
                <a:sym typeface="Helvetica Neue"/>
              </a:rPr>
              <a:t>有</a:t>
            </a:r>
            <a:r>
              <a:rPr lang="zh-CN" altLang="en-US" sz="2400" dirty="0">
                <a:solidFill>
                  <a:schemeClr val="dk1"/>
                </a:solidFill>
                <a:latin typeface="Helvetica Neue"/>
                <a:ea typeface="Helvetica Neue"/>
                <a:cs typeface="Helvetica Neue"/>
                <a:sym typeface="Helvetica Neue"/>
              </a:rPr>
              <a:t>什么不同</a:t>
            </a:r>
            <a:r>
              <a:rPr lang="en" sz="2400" dirty="0">
                <a:solidFill>
                  <a:schemeClr val="dk1"/>
                </a:solidFill>
                <a:latin typeface="Helvetica Neue"/>
                <a:ea typeface="Helvetica Neue"/>
                <a:cs typeface="Helvetica Neue"/>
                <a:sym typeface="Helvetica Neue"/>
              </a:rPr>
              <a:t>?</a:t>
            </a:r>
            <a:endParaRPr sz="2400" dirty="0">
              <a:solidFill>
                <a:schemeClr val="dk1"/>
              </a:solidFill>
              <a:latin typeface="Helvetica Neue"/>
              <a:ea typeface="Helvetica Neue"/>
              <a:cs typeface="Helvetica Neue"/>
              <a:sym typeface="Helvetica Neue"/>
            </a:endParaRPr>
          </a:p>
        </p:txBody>
      </p:sp>
      <p:pic>
        <p:nvPicPr>
          <p:cNvPr id="581" name="Google Shape;581;p79" descr="&quot;60 sec / 1 minute simple and beautiful digital clock countdown timer with bell, alarm, buzzer at the end. Simple black &amp; white elegant design, great for presentations. This is a great classroom or study timer to help with homework, fitness, classroom, cooking, meditation, relaxation and well being or other activities. If you would like a custom timer made please get in touch with a comment below, or message me through YouTube.&#10;&#10;temporizador de cuenta atrás 60 seg / 1 minuto simple y hermoso reloj digital con la campana, alarma, timbre al final. negro simple y elegante diseño blanco, ideal para presentaciones. Esta es una gran temporizador clase o estudio para ayudar con la tarea, gimnasio, salón de clases, la cocina, la meditación, la relajación y el bienestar u otras actividades. Si desea un temporizador de encargo por favor ponerse en contacto con un comentario abajo, o un mensaje de mí a través de YouTube.&#10;&#10;60秒/1分钟简洁美观的数字时钟倒计时计时器具有钟，报​​警，蜂鸣器在末端。简单的黑白优雅的设计，非常适合演示。这是一个伟大的课堂或学习计时器辅导孩子做功课，健身，教室，烹饪，冥想，放松和福祉或其他活动。如果你想制作一个自定义计时器请与下面的评论，或者给我发短信通过YouTube触摸。&#10;&#10;60 Sekunden / 1 Minute einfache und schöner digitale Uhr Countdown-Timer mit Glocke, Alarm, Summer am Ende. Einfacher Schwarz-Weiß-elegantes Design, ideal für Präsentationen. Dies ist ein großer Klassenzimmer oder Arbeitszimmer Timer bei den Hausaufgaben, Fitness, Klassenzimmer, Kochen, Meditation, Entspannung und Wohlbefinden oder anderen Aktivitäten zu helfen. Wenn Sie eine benutzerdefinierte Timer mögen gemacht bitte mit einem Kommentar unten in Kontakt treten oder Mitteilung mir durch YouTube.&#10;&#10;60 sec / 1 minute simple et beau compte à rebours de l'horloge numérique avec sonnette, alarme, buzzer à la fin. Simple noir et blanc design élégant, idéal pour les présentations. Ceci est une excellente minuterie de classe ou d'étude pour aider à faire leurs devoirs, fitness, salle de classe, la cuisine, la méditation, la relaxation et le bien-être ou d'autres activités. Si vous souhaitez une minuterie sur mesure s'il vous plaît entrer en contact avec un commentaire ci-dessous, ou me message à travers YouTube.&#10;&#10;60 sec / 1 contaminuti semplice e bella rovescia orologio digitale con campana, allarme, buzzer alla fine. Semplice bianco e il design elegante bianco, grande per le presentazioni. Questa è una grande classe o studio timer per aiuto con i compiti, fitness, in aula, la cucina, la meditazione, il rilassamento e il benessere o altre attività. Se si desidera un timer su misura si prega di mettersi in contatto con un commento qui sotto, o un messaggio me attraverso YouTube.&#10;&#10;最後にベル、アラーム、ブザーで60秒/ 1分シンプルで美しいデジタル時計のカウントダウンタイマー。シンプルな黒＆白のエレガントなデザイン、プレゼンテーションのための素晴らしいです。これは宿題、フィットネス、教室、料理、瞑想、リラクゼーション、幸福や他の活動を支援するための偉大な教室や研究タイマーです。あなたが作ったカスタムタイマーを希望の場合のYouTubeを通じて以下のコメント、またはメッセージまでにご連絡ください。&#10;&#10;마지막에 벨, 알람, 부저 60 초 / 일분 단순하고 아름다운 디지털 시계 카운트 다운 타이머. 간단한 블랙 &amp; 화이트 우아한 디자인, 프리젠 테이션을 위해 중대한. 이 숙제, 피트니스, 교실, 요리, 명상, 휴식과 웰빙 또는 다른 활동에 도움이 큰 교실이나 연구 타이머입니다. 당신이 만든 사용자 지정 타이머를 원하는 경우 유튜브를 통해 아래의 코멘트, 또는 메시지 나와 함께 연락 주시기 바랍니다.&#10;&#10;60 сек / 1 минута простой и красивый цифровые часы таймер обратного отсчета с колоколом, сигнализация, звуковой сигнал в конце. Простой черный и белый элегантный дизайн, отлично подходит для презентаций. Это большой класс или кабинет таймер, чтобы помочь в выполнении домашних заданий, фитнес, класс, приготовление пищи, медитации, релаксации и благополучия или других видов деятельности. Если вы хотите настроить таймер сделал, пожалуйста, свяжитесь с ниже комментарий, или сообщение меня через YouTube.&#10;&#10;60 δευτ / 1 λεπτό απλό και όμορφο ψηφιακό ρολόι αντίστροφης μέτρησης χρονόμετρο με κουδούνι, ξυπνητήρι, κουδούνι στο τέλος. Απλό μαύρο και άσπρο κομψό σχεδιασμό, ιδανικό για παρουσιάσεις. Αυτό είναι μια μεγάλη αίθουσα διδασκαλίας ή μελέτης χρονόμετρο για να σας βοηθήσει με την εργασία, γυμναστήριο, αίθουσα διδασκαλίας, το μαγείρεμα, το διαλογισμό, χαλάρωση και ευεξία ή άλλες δραστηριότητες. Αν θέλετε μια προσαρμοσμένη χρονόμετρο γίνεται παρακαλούμε να έρθετε σε επαφή με ένα σχόλιο παρακάτω, ή το μήνυμά μου μέσω του YouTube.&quot;" title="60 sec / 1 min simple Black &amp; White digital clock countdown timer for presentations with ending bell">
            <a:hlinkClick r:id="rId3"/>
          </p:cNvPr>
          <p:cNvPicPr preferRelativeResize="0"/>
          <p:nvPr/>
        </p:nvPicPr>
        <p:blipFill>
          <a:blip r:embed="rId4">
            <a:alphaModFix/>
          </a:blip>
          <a:stretch>
            <a:fillRect/>
          </a:stretch>
        </p:blipFill>
        <p:spPr>
          <a:xfrm>
            <a:off x="325963" y="2488100"/>
            <a:ext cx="2091275" cy="1568450"/>
          </a:xfrm>
          <a:prstGeom prst="rect">
            <a:avLst/>
          </a:prstGeom>
          <a:noFill/>
          <a:ln>
            <a:noFill/>
          </a:ln>
        </p:spPr>
      </p:pic>
    </p:spTree>
    <p:extLst>
      <p:ext uri="{BB962C8B-B14F-4D97-AF65-F5344CB8AC3E}">
        <p14:creationId xmlns:p14="http://schemas.microsoft.com/office/powerpoint/2010/main" val="2092751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dirty="0"/>
              <a:t>Working together, we’ll make the enormous dog appear and disappear with a </a:t>
            </a:r>
            <a:r>
              <a:rPr lang="en" dirty="0">
                <a:solidFill>
                  <a:srgbClr val="FFAA7B"/>
                </a:solidFill>
                <a:latin typeface="Consolas"/>
                <a:ea typeface="Consolas"/>
                <a:cs typeface="Consolas"/>
                <a:sym typeface="Consolas"/>
              </a:rPr>
              <a:t>.fade</a:t>
            </a:r>
            <a:r>
              <a:rPr lang="en" dirty="0"/>
              <a:t> animation.</a:t>
            </a:r>
            <a:endParaRPr b="0" dirty="0">
              <a:solidFill>
                <a:srgbClr val="15C2D2"/>
              </a:solidFill>
              <a:latin typeface="Helvetica Neue"/>
              <a:ea typeface="Helvetica Neue"/>
              <a:cs typeface="Helvetica Neue"/>
              <a:sym typeface="Helvetica Neue"/>
            </a:endParaRPr>
          </a:p>
        </p:txBody>
      </p:sp>
      <p:sp>
        <p:nvSpPr>
          <p:cNvPr id="587" name="Google Shape;587;p80"/>
          <p:cNvSpPr txBox="1">
            <a:spLocks noGrp="1"/>
          </p:cNvSpPr>
          <p:nvPr>
            <p:ph type="body" idx="1"/>
          </p:nvPr>
        </p:nvSpPr>
        <p:spPr>
          <a:xfrm>
            <a:off x="3263400" y="356625"/>
            <a:ext cx="5323800" cy="429900"/>
          </a:xfrm>
          <a:prstGeom prst="rect">
            <a:avLst/>
          </a:prstGeom>
        </p:spPr>
        <p:txBody>
          <a:bodyPr spcFirstLastPara="1" wrap="square" lIns="91425" tIns="91425" rIns="91425" bIns="91425" anchor="t" anchorCtr="0">
            <a:noAutofit/>
          </a:bodyPr>
          <a:lstStyle/>
          <a:p>
            <a:pPr marL="0" lvl="0" indent="0" algn="ctr" rtl="0">
              <a:lnSpc>
                <a:spcPct val="93000"/>
              </a:lnSpc>
              <a:spcBef>
                <a:spcPts val="0"/>
              </a:spcBef>
              <a:spcAft>
                <a:spcPts val="0"/>
              </a:spcAft>
              <a:buNone/>
            </a:pPr>
            <a:r>
              <a:rPr lang="en" sz="2300" u="sng" dirty="0">
                <a:solidFill>
                  <a:schemeClr val="hlink"/>
                </a:solidFill>
                <a:latin typeface="Helvetica Neue"/>
                <a:ea typeface="Helvetica Neue"/>
                <a:cs typeface="Helvetica Neue"/>
                <a:sym typeface="Helvetica Neue"/>
                <a:hlinkClick r:id="rId3"/>
              </a:rPr>
              <a:t>Start Here</a:t>
            </a:r>
            <a:endParaRPr sz="2300" dirty="0">
              <a:solidFill>
                <a:schemeClr val="dk1"/>
              </a:solidFill>
              <a:latin typeface="Helvetica Neue"/>
              <a:ea typeface="Helvetica Neue"/>
              <a:cs typeface="Helvetica Neue"/>
              <a:sym typeface="Helvetica Neue"/>
            </a:endParaRPr>
          </a:p>
        </p:txBody>
      </p:sp>
      <p:pic>
        <p:nvPicPr>
          <p:cNvPr id="588" name="Google Shape;588;p80"/>
          <p:cNvPicPr preferRelativeResize="0"/>
          <p:nvPr/>
        </p:nvPicPr>
        <p:blipFill>
          <a:blip r:embed="rId4">
            <a:alphaModFix/>
          </a:blip>
          <a:stretch>
            <a:fillRect/>
          </a:stretch>
        </p:blipFill>
        <p:spPr>
          <a:xfrm>
            <a:off x="3653350" y="589450"/>
            <a:ext cx="4762500" cy="4095750"/>
          </a:xfrm>
          <a:prstGeom prst="rect">
            <a:avLst/>
          </a:prstGeom>
          <a:noFill/>
          <a:ln>
            <a:noFill/>
          </a:ln>
        </p:spPr>
      </p:pic>
    </p:spTree>
    <p:extLst>
      <p:ext uri="{BB962C8B-B14F-4D97-AF65-F5344CB8AC3E}">
        <p14:creationId xmlns:p14="http://schemas.microsoft.com/office/powerpoint/2010/main" val="4247479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1"/>
        <p:cNvGrpSpPr/>
        <p:nvPr/>
      </p:nvGrpSpPr>
      <p:grpSpPr>
        <a:xfrm>
          <a:off x="0" y="0"/>
          <a:ext cx="0" cy="0"/>
          <a:chOff x="0" y="0"/>
          <a:chExt cx="0" cy="0"/>
        </a:xfrm>
      </p:grpSpPr>
      <p:sp>
        <p:nvSpPr>
          <p:cNvPr id="552" name="Google Shape;552;p77"/>
          <p:cNvSpPr txBox="1"/>
          <p:nvPr/>
        </p:nvSpPr>
        <p:spPr>
          <a:xfrm>
            <a:off x="532950" y="1257300"/>
            <a:ext cx="80781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Helvetica Neue"/>
                <a:ea typeface="Helvetica Neue"/>
                <a:cs typeface="Helvetica Neue"/>
                <a:sym typeface="Helvetica Neue"/>
              </a:rPr>
              <a:t>We know how to make websites that look cool using HTML and CSS, but </a:t>
            </a:r>
            <a:r>
              <a:rPr lang="en" sz="1800" b="1">
                <a:solidFill>
                  <a:schemeClr val="dk1"/>
                </a:solidFill>
                <a:latin typeface="Helvetica Neue"/>
                <a:ea typeface="Helvetica Neue"/>
                <a:cs typeface="Helvetica Neue"/>
                <a:sym typeface="Helvetica Neue"/>
              </a:rPr>
              <a:t>they don’t </a:t>
            </a:r>
            <a:r>
              <a:rPr lang="en" sz="1800" b="1" i="1">
                <a:solidFill>
                  <a:schemeClr val="dk1"/>
                </a:solidFill>
                <a:latin typeface="Helvetica Neue"/>
                <a:ea typeface="Helvetica Neue"/>
                <a:cs typeface="Helvetica Neue"/>
                <a:sym typeface="Helvetica Neue"/>
              </a:rPr>
              <a:t>do</a:t>
            </a:r>
            <a:r>
              <a:rPr lang="en" sz="1800">
                <a:solidFill>
                  <a:schemeClr val="dk1"/>
                </a:solidFill>
                <a:latin typeface="Helvetica Neue"/>
                <a:ea typeface="Helvetica Neue"/>
                <a:cs typeface="Helvetica Neue"/>
                <a:sym typeface="Helvetica Neue"/>
              </a:rPr>
              <a:t> anything yet.</a:t>
            </a:r>
            <a:endParaRPr sz="1800">
              <a:solidFill>
                <a:schemeClr val="dk1"/>
              </a:solidFill>
              <a:latin typeface="Helvetica Neue"/>
              <a:ea typeface="Helvetica Neue"/>
              <a:cs typeface="Helvetica Neue"/>
              <a:sym typeface="Helvetica Neue"/>
            </a:endParaRPr>
          </a:p>
        </p:txBody>
      </p:sp>
      <p:sp>
        <p:nvSpPr>
          <p:cNvPr id="553" name="Google Shape;553;p7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t>Interactive</a:t>
            </a:r>
            <a:r>
              <a:rPr lang="zh-CN" altLang="en-US" dirty="0"/>
              <a:t>（交互式）</a:t>
            </a:r>
            <a:r>
              <a:rPr lang="en" dirty="0"/>
              <a:t> websites</a:t>
            </a:r>
            <a:endParaRPr dirty="0"/>
          </a:p>
        </p:txBody>
      </p:sp>
      <p:pic>
        <p:nvPicPr>
          <p:cNvPr id="554" name="Google Shape;554;p77"/>
          <p:cNvPicPr preferRelativeResize="0"/>
          <p:nvPr/>
        </p:nvPicPr>
        <p:blipFill>
          <a:blip r:embed="rId3">
            <a:alphaModFix/>
          </a:blip>
          <a:stretch>
            <a:fillRect/>
          </a:stretch>
        </p:blipFill>
        <p:spPr>
          <a:xfrm>
            <a:off x="2880037" y="2208800"/>
            <a:ext cx="3383925" cy="24229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1"/>
          <p:cNvSpPr txBox="1">
            <a:spLocks noGrp="1"/>
          </p:cNvSpPr>
          <p:nvPr>
            <p:ph type="body" idx="1"/>
          </p:nvPr>
        </p:nvSpPr>
        <p:spPr>
          <a:xfrm>
            <a:off x="3263400" y="1538800"/>
            <a:ext cx="5323800" cy="2153100"/>
          </a:xfrm>
          <a:prstGeom prst="rect">
            <a:avLst/>
          </a:prstGeom>
        </p:spPr>
        <p:txBody>
          <a:bodyPr spcFirstLastPara="1" wrap="square" lIns="91425" tIns="91425" rIns="91425" bIns="91425" anchor="t" anchorCtr="0">
            <a:noAutofit/>
          </a:bodyPr>
          <a:lstStyle/>
          <a:p>
            <a:pPr marL="0" lvl="0" indent="0" algn="l" rtl="0">
              <a:lnSpc>
                <a:spcPct val="93000"/>
              </a:lnSpc>
              <a:spcBef>
                <a:spcPts val="1400"/>
              </a:spcBef>
              <a:spcAft>
                <a:spcPts val="0"/>
              </a:spcAft>
              <a:buNone/>
            </a:pPr>
            <a:r>
              <a:rPr lang="en" sz="2000" dirty="0">
                <a:solidFill>
                  <a:schemeClr val="dk1"/>
                </a:solidFill>
                <a:latin typeface="Helvetica Neue"/>
                <a:ea typeface="Helvetica Neue"/>
                <a:cs typeface="Helvetica Neue"/>
                <a:sym typeface="Helvetica Neue"/>
              </a:rPr>
              <a:t>Create a jQuery Funhouse </a:t>
            </a:r>
            <a:r>
              <a:rPr lang="zh-CN" altLang="en-US" sz="2000" dirty="0">
                <a:solidFill>
                  <a:schemeClr val="dk1"/>
                </a:solidFill>
                <a:latin typeface="Helvetica Neue"/>
                <a:ea typeface="Helvetica Neue"/>
                <a:cs typeface="Helvetica Neue"/>
                <a:sym typeface="Helvetica Neue"/>
              </a:rPr>
              <a:t>（欢乐屋）</a:t>
            </a:r>
            <a:r>
              <a:rPr lang="en" sz="2000" dirty="0">
                <a:solidFill>
                  <a:schemeClr val="dk1"/>
                </a:solidFill>
                <a:latin typeface="Helvetica Neue"/>
                <a:ea typeface="Helvetica Neue"/>
                <a:cs typeface="Helvetica Neue"/>
                <a:sym typeface="Helvetica Neue"/>
              </a:rPr>
              <a:t>by filling in the click handler functions with appropriate </a:t>
            </a:r>
            <a:r>
              <a:rPr lang="en" sz="2000" b="1" dirty="0">
                <a:solidFill>
                  <a:srgbClr val="FFAA7B"/>
                </a:solidFill>
              </a:rPr>
              <a:t>jQuery actions</a:t>
            </a:r>
            <a:r>
              <a:rPr lang="en" sz="2000" dirty="0">
                <a:solidFill>
                  <a:schemeClr val="dk1"/>
                </a:solidFill>
                <a:latin typeface="Helvetica Neue"/>
                <a:ea typeface="Helvetica Neue"/>
                <a:cs typeface="Helvetica Neue"/>
                <a:sym typeface="Helvetica Neue"/>
              </a:rPr>
              <a:t>.</a:t>
            </a: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Clr>
                <a:schemeClr val="dk1"/>
              </a:buClr>
              <a:buSzPts val="1100"/>
              <a:buFont typeface="Arial"/>
              <a:buNone/>
            </a:pPr>
            <a:r>
              <a:rPr lang="en" sz="2000" u="sng" dirty="0">
                <a:solidFill>
                  <a:schemeClr val="hlink"/>
                </a:solidFill>
                <a:latin typeface="Helvetica Neue"/>
                <a:ea typeface="Helvetica Neue"/>
                <a:cs typeface="Helvetica Neue"/>
                <a:sym typeface="Helvetica Neue"/>
                <a:hlinkClick r:id="rId3"/>
              </a:rPr>
              <a:t>mild</a:t>
            </a:r>
            <a:r>
              <a:rPr lang="en" sz="2000" dirty="0">
                <a:solidFill>
                  <a:schemeClr val="dk1"/>
                </a:solidFill>
                <a:latin typeface="Helvetica Neue"/>
                <a:ea typeface="Helvetica Neue"/>
                <a:cs typeface="Helvetica Neue"/>
                <a:sym typeface="Helvetica Neue"/>
              </a:rPr>
              <a:t> </a:t>
            </a:r>
            <a:r>
              <a:rPr lang="en" sz="2000" u="sng" dirty="0">
                <a:solidFill>
                  <a:schemeClr val="hlink"/>
                </a:solidFill>
                <a:latin typeface="Helvetica Neue"/>
                <a:ea typeface="Helvetica Neue"/>
                <a:cs typeface="Helvetica Neue"/>
                <a:sym typeface="Helvetica Neue"/>
                <a:hlinkClick r:id="rId4"/>
              </a:rPr>
              <a:t>medium</a:t>
            </a:r>
            <a:r>
              <a:rPr lang="en" sz="2000" dirty="0">
                <a:solidFill>
                  <a:schemeClr val="dk1"/>
                </a:solidFill>
                <a:latin typeface="Helvetica Neue"/>
                <a:ea typeface="Helvetica Neue"/>
                <a:cs typeface="Helvetica Neue"/>
                <a:sym typeface="Helvetica Neue"/>
              </a:rPr>
              <a:t> </a:t>
            </a:r>
            <a:r>
              <a:rPr lang="en" sz="2000" u="sng" dirty="0">
                <a:solidFill>
                  <a:schemeClr val="hlink"/>
                </a:solidFill>
                <a:latin typeface="Helvetica Neue"/>
                <a:ea typeface="Helvetica Neue"/>
                <a:cs typeface="Helvetica Neue"/>
                <a:sym typeface="Helvetica Neue"/>
                <a:hlinkClick r:id="rId5"/>
              </a:rPr>
              <a:t>spicy</a:t>
            </a:r>
            <a:endParaRPr sz="2000" dirty="0">
              <a:solidFill>
                <a:schemeClr val="dk1"/>
              </a:solidFill>
              <a:latin typeface="Helvetica Neue"/>
              <a:ea typeface="Helvetica Neue"/>
              <a:cs typeface="Helvetica Neue"/>
              <a:sym typeface="Helvetica Neue"/>
            </a:endParaRPr>
          </a:p>
          <a:p>
            <a:pPr marL="0" lvl="0" indent="0" algn="ctr" rtl="0">
              <a:lnSpc>
                <a:spcPct val="93000"/>
              </a:lnSpc>
              <a:spcBef>
                <a:spcPts val="1400"/>
              </a:spcBef>
              <a:spcAft>
                <a:spcPts val="0"/>
              </a:spcAft>
              <a:buNone/>
            </a:pPr>
            <a:endParaRPr sz="2000" dirty="0">
              <a:solidFill>
                <a:schemeClr val="dk1"/>
              </a:solidFill>
              <a:latin typeface="Helvetica Neue"/>
              <a:ea typeface="Helvetica Neue"/>
              <a:cs typeface="Helvetica Neue"/>
              <a:sym typeface="Helvetica Neue"/>
            </a:endParaRPr>
          </a:p>
        </p:txBody>
      </p:sp>
      <p:pic>
        <p:nvPicPr>
          <p:cNvPr id="594" name="Google Shape;594;p81" descr="New HD version: http://youtu.be/bOf-i0n3TeU&#10;&#10;Possibly the easiest timer you'll ever use. Big easy to see numbers. Beeps when it reaches 0. Voted #1 by timer-timer.com - that's us :) http://timer-timer.com" title="15 Minute Countdown Timer">
            <a:hlinkClick r:id="rId6"/>
          </p:cNvPr>
          <p:cNvPicPr preferRelativeResize="0"/>
          <p:nvPr/>
        </p:nvPicPr>
        <p:blipFill>
          <a:blip r:embed="rId7">
            <a:alphaModFix/>
          </a:blip>
          <a:stretch>
            <a:fillRect/>
          </a:stretch>
        </p:blipFill>
        <p:spPr>
          <a:xfrm>
            <a:off x="253487" y="2443375"/>
            <a:ext cx="2236225" cy="1677150"/>
          </a:xfrm>
          <a:prstGeom prst="rect">
            <a:avLst/>
          </a:prstGeom>
          <a:noFill/>
          <a:ln>
            <a:noFill/>
          </a:ln>
        </p:spPr>
      </p:pic>
      <p:sp>
        <p:nvSpPr>
          <p:cNvPr id="2" name="矩形 1">
            <a:extLst>
              <a:ext uri="{FF2B5EF4-FFF2-40B4-BE49-F238E27FC236}">
                <a16:creationId xmlns:a16="http://schemas.microsoft.com/office/drawing/2014/main" id="{FCF4BB5A-995C-D449-89D7-5861D513DE8B}"/>
              </a:ext>
            </a:extLst>
          </p:cNvPr>
          <p:cNvSpPr/>
          <p:nvPr/>
        </p:nvSpPr>
        <p:spPr>
          <a:xfrm>
            <a:off x="3263400" y="3597305"/>
            <a:ext cx="4572000" cy="738664"/>
          </a:xfrm>
          <a:prstGeom prst="rect">
            <a:avLst/>
          </a:prstGeom>
        </p:spPr>
        <p:txBody>
          <a:bodyPr>
            <a:spAutoFit/>
          </a:bodyPr>
          <a:lstStyle/>
          <a:p>
            <a:r>
              <a:rPr lang="zh-CN" altLang="en-US" dirty="0">
                <a:hlinkClick r:id="rId8"/>
              </a:rPr>
              <a:t>https://popcode.org/?snapshot=cc72b480-da29-411d-bbf5-1889b9fe04d6</a:t>
            </a:r>
            <a:endParaRPr lang="en-US" altLang="zh-CN" dirty="0"/>
          </a:p>
          <a:p>
            <a:endParaRPr lang="zh-CN" altLang="en-US" dirty="0"/>
          </a:p>
        </p:txBody>
      </p:sp>
    </p:spTree>
    <p:extLst>
      <p:ext uri="{BB962C8B-B14F-4D97-AF65-F5344CB8AC3E}">
        <p14:creationId xmlns:p14="http://schemas.microsoft.com/office/powerpoint/2010/main" val="1346310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000000"/>
                </a:solidFill>
              </a:rPr>
              <a:t>Extensions!			     </a:t>
            </a:r>
            <a:endParaRPr b="1">
              <a:solidFill>
                <a:srgbClr val="000000"/>
              </a:solidFill>
            </a:endParaRPr>
          </a:p>
        </p:txBody>
      </p:sp>
      <p:sp>
        <p:nvSpPr>
          <p:cNvPr id="600" name="Google Shape;600;p82"/>
          <p:cNvSpPr txBox="1">
            <a:spLocks noGrp="1"/>
          </p:cNvSpPr>
          <p:nvPr>
            <p:ph type="body" idx="1"/>
          </p:nvPr>
        </p:nvSpPr>
        <p:spPr>
          <a:xfrm>
            <a:off x="3271500" y="1829075"/>
            <a:ext cx="5323800" cy="2797800"/>
          </a:xfrm>
          <a:prstGeom prst="rect">
            <a:avLst/>
          </a:prstGeom>
        </p:spPr>
        <p:txBody>
          <a:bodyPr spcFirstLastPara="1" wrap="square" lIns="91425" tIns="91425" rIns="91425" bIns="91425" anchor="t" anchorCtr="0">
            <a:noAutofit/>
          </a:bodyPr>
          <a:lstStyle/>
          <a:p>
            <a:pPr marL="0" lvl="0" indent="0" algn="l" rtl="0">
              <a:lnSpc>
                <a:spcPct val="93000"/>
              </a:lnSpc>
              <a:spcBef>
                <a:spcPts val="1400"/>
              </a:spcBef>
              <a:spcAft>
                <a:spcPts val="0"/>
              </a:spcAft>
              <a:buClr>
                <a:schemeClr val="dk1"/>
              </a:buClr>
              <a:buSzPts val="1100"/>
              <a:buFont typeface="Arial"/>
              <a:buNone/>
            </a:pPr>
            <a:r>
              <a:rPr lang="en" sz="2000">
                <a:latin typeface="Helvetica Neue"/>
                <a:ea typeface="Helvetica Neue"/>
                <a:cs typeface="Helvetica Neue"/>
                <a:sym typeface="Helvetica Neue"/>
              </a:rPr>
              <a:t>If you finish the jQuery funhouse early:</a:t>
            </a:r>
            <a:endParaRPr sz="2000">
              <a:latin typeface="Helvetica Neue"/>
              <a:ea typeface="Helvetica Neue"/>
              <a:cs typeface="Helvetica Neue"/>
              <a:sym typeface="Helvetica Neue"/>
            </a:endParaRPr>
          </a:p>
          <a:p>
            <a:pPr marL="0" lvl="0" indent="0" algn="l" rtl="0">
              <a:lnSpc>
                <a:spcPct val="93000"/>
              </a:lnSpc>
              <a:spcBef>
                <a:spcPts val="1400"/>
              </a:spcBef>
              <a:spcAft>
                <a:spcPts val="0"/>
              </a:spcAft>
              <a:buClr>
                <a:schemeClr val="dk1"/>
              </a:buClr>
              <a:buSzPts val="1100"/>
              <a:buFont typeface="Arial"/>
              <a:buNone/>
            </a:pPr>
            <a:r>
              <a:rPr lang="en" sz="2000">
                <a:latin typeface="Helvetica Neue"/>
                <a:ea typeface="Helvetica Neue"/>
                <a:cs typeface="Helvetica Neue"/>
                <a:sym typeface="Helvetica Neue"/>
              </a:rPr>
              <a:t>Add another feature to your funhouse page!</a:t>
            </a:r>
            <a:endParaRPr sz="2000">
              <a:latin typeface="Helvetica Neue"/>
              <a:ea typeface="Helvetica Neue"/>
              <a:cs typeface="Helvetica Neue"/>
              <a:sym typeface="Helvetica Neue"/>
            </a:endParaRPr>
          </a:p>
          <a:p>
            <a:pPr marL="0" lvl="0" indent="0" algn="l" rtl="0">
              <a:lnSpc>
                <a:spcPct val="93000"/>
              </a:lnSpc>
              <a:spcBef>
                <a:spcPts val="1400"/>
              </a:spcBef>
              <a:spcAft>
                <a:spcPts val="0"/>
              </a:spcAft>
              <a:buClr>
                <a:schemeClr val="dk1"/>
              </a:buClr>
              <a:buSzPts val="1100"/>
              <a:buFont typeface="Arial"/>
              <a:buNone/>
            </a:pPr>
            <a:r>
              <a:rPr lang="en" sz="2000">
                <a:latin typeface="Helvetica Neue"/>
                <a:ea typeface="Helvetica Neue"/>
                <a:cs typeface="Helvetica Neue"/>
                <a:sym typeface="Helvetica Neue"/>
              </a:rPr>
              <a:t>Be creative!</a:t>
            </a:r>
            <a:endParaRPr sz="2000">
              <a:latin typeface="Helvetica Neue"/>
              <a:ea typeface="Helvetica Neue"/>
              <a:cs typeface="Helvetica Neue"/>
              <a:sym typeface="Helvetica Neue"/>
            </a:endParaRPr>
          </a:p>
        </p:txBody>
      </p:sp>
    </p:spTree>
    <p:extLst>
      <p:ext uri="{BB962C8B-B14F-4D97-AF65-F5344CB8AC3E}">
        <p14:creationId xmlns:p14="http://schemas.microsoft.com/office/powerpoint/2010/main" val="2280888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4"/>
          <p:cNvSpPr txBox="1">
            <a:spLocks noGrp="1"/>
          </p:cNvSpPr>
          <p:nvPr>
            <p:ph type="ctrTitle"/>
          </p:nvPr>
        </p:nvSpPr>
        <p:spPr>
          <a:xfrm>
            <a:off x="222475" y="1931025"/>
            <a:ext cx="2286900" cy="28950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dirty="0"/>
              <a:t>Which jQuery action would hide all &lt;p&gt; tags?</a:t>
            </a:r>
            <a:br>
              <a:rPr lang="en" dirty="0"/>
            </a:br>
            <a:br>
              <a:rPr lang="en" dirty="0"/>
            </a:br>
            <a:r>
              <a:rPr lang="zh-CN" altLang="en" dirty="0"/>
              <a:t>哪个</a:t>
            </a:r>
            <a:r>
              <a:rPr lang="zh-CN" altLang="en-US" dirty="0"/>
              <a:t>可以隐藏所有的</a:t>
            </a:r>
            <a:r>
              <a:rPr lang="en-US" altLang="zh-CN" dirty="0"/>
              <a:t>p</a:t>
            </a:r>
            <a:r>
              <a:rPr lang="zh-CN" altLang="en-US" dirty="0"/>
              <a:t>元素？</a:t>
            </a:r>
            <a:endParaRPr dirty="0"/>
          </a:p>
        </p:txBody>
      </p:sp>
      <p:sp>
        <p:nvSpPr>
          <p:cNvPr id="639" name="Google Shape;639;p84"/>
          <p:cNvSpPr txBox="1">
            <a:spLocks noGrp="1"/>
          </p:cNvSpPr>
          <p:nvPr>
            <p:ph type="body" idx="1"/>
          </p:nvPr>
        </p:nvSpPr>
        <p:spPr>
          <a:xfrm>
            <a:off x="4103850" y="1538800"/>
            <a:ext cx="3642900" cy="3088200"/>
          </a:xfrm>
          <a:prstGeom prst="rect">
            <a:avLst/>
          </a:prstGeom>
        </p:spPr>
        <p:txBody>
          <a:bodyPr spcFirstLastPara="1" wrap="square" lIns="91425" tIns="91425" rIns="91425" bIns="91425" anchor="t" anchorCtr="0">
            <a:noAutofit/>
          </a:bodyPr>
          <a:lstStyle/>
          <a:p>
            <a:pPr marL="914400" lvl="0" indent="-381000" algn="just" rtl="0">
              <a:lnSpc>
                <a:spcPct val="115000"/>
              </a:lnSpc>
              <a:spcBef>
                <a:spcPts val="0"/>
              </a:spcBef>
              <a:spcAft>
                <a:spcPts val="0"/>
              </a:spcAft>
              <a:buClr>
                <a:schemeClr val="dk1"/>
              </a:buClr>
              <a:buSzPts val="2400"/>
              <a:buFont typeface="Consolas"/>
              <a:buAutoNum type="alphaLcParenR"/>
            </a:pPr>
            <a:r>
              <a:rPr lang="en" sz="2400" dirty="0">
                <a:solidFill>
                  <a:schemeClr val="dk1"/>
                </a:solidFill>
                <a:latin typeface="Consolas"/>
                <a:ea typeface="Consolas"/>
                <a:cs typeface="Consolas"/>
                <a:sym typeface="Consolas"/>
              </a:rPr>
              <a:t>.</a:t>
            </a:r>
            <a:r>
              <a:rPr lang="en" sz="2400" dirty="0" err="1">
                <a:solidFill>
                  <a:schemeClr val="dk1"/>
                </a:solidFill>
                <a:latin typeface="Consolas"/>
                <a:ea typeface="Consolas"/>
                <a:cs typeface="Consolas"/>
                <a:sym typeface="Consolas"/>
              </a:rPr>
              <a:t>fadeIn</a:t>
            </a:r>
            <a:r>
              <a:rPr lang="en" sz="2400" dirty="0">
                <a:solidFill>
                  <a:schemeClr val="dk1"/>
                </a:solidFill>
                <a:latin typeface="Consolas"/>
                <a:ea typeface="Consolas"/>
                <a:cs typeface="Consolas"/>
                <a:sym typeface="Consolas"/>
              </a:rPr>
              <a:t>()</a:t>
            </a:r>
            <a:endParaRPr sz="2400" dirty="0">
              <a:solidFill>
                <a:schemeClr val="dk1"/>
              </a:solidFill>
              <a:latin typeface="Consolas"/>
              <a:ea typeface="Consolas"/>
              <a:cs typeface="Consolas"/>
              <a:sym typeface="Consolas"/>
            </a:endParaRPr>
          </a:p>
          <a:p>
            <a:pPr marL="914400" lvl="0" indent="-381000" algn="just" rtl="0">
              <a:lnSpc>
                <a:spcPct val="115000"/>
              </a:lnSpc>
              <a:spcBef>
                <a:spcPts val="1000"/>
              </a:spcBef>
              <a:spcAft>
                <a:spcPts val="0"/>
              </a:spcAft>
              <a:buClr>
                <a:schemeClr val="dk1"/>
              </a:buClr>
              <a:buSzPts val="2400"/>
              <a:buFont typeface="Consolas"/>
              <a:buAutoNum type="alphaLcParenR"/>
            </a:pPr>
            <a:r>
              <a:rPr lang="en" sz="2400" dirty="0">
                <a:solidFill>
                  <a:schemeClr val="dk1"/>
                </a:solidFill>
                <a:latin typeface="Consolas"/>
                <a:ea typeface="Consolas"/>
                <a:cs typeface="Consolas"/>
                <a:sym typeface="Consolas"/>
              </a:rPr>
              <a:t>.</a:t>
            </a:r>
            <a:r>
              <a:rPr lang="en" sz="2400" dirty="0" err="1">
                <a:solidFill>
                  <a:schemeClr val="dk1"/>
                </a:solidFill>
                <a:latin typeface="Consolas"/>
                <a:ea typeface="Consolas"/>
                <a:cs typeface="Consolas"/>
                <a:sym typeface="Consolas"/>
              </a:rPr>
              <a:t>slideDown</a:t>
            </a:r>
            <a:r>
              <a:rPr lang="en" sz="2400" dirty="0">
                <a:solidFill>
                  <a:schemeClr val="dk1"/>
                </a:solidFill>
                <a:latin typeface="Consolas"/>
                <a:ea typeface="Consolas"/>
                <a:cs typeface="Consolas"/>
                <a:sym typeface="Consolas"/>
              </a:rPr>
              <a:t>()</a:t>
            </a:r>
            <a:endParaRPr sz="2400" dirty="0">
              <a:solidFill>
                <a:schemeClr val="dk1"/>
              </a:solidFill>
              <a:latin typeface="Consolas"/>
              <a:ea typeface="Consolas"/>
              <a:cs typeface="Consolas"/>
              <a:sym typeface="Consolas"/>
            </a:endParaRPr>
          </a:p>
          <a:p>
            <a:pPr marL="914400" lvl="0" indent="-381000" algn="just" rtl="0">
              <a:lnSpc>
                <a:spcPct val="115000"/>
              </a:lnSpc>
              <a:spcBef>
                <a:spcPts val="1000"/>
              </a:spcBef>
              <a:spcAft>
                <a:spcPts val="0"/>
              </a:spcAft>
              <a:buClr>
                <a:schemeClr val="dk1"/>
              </a:buClr>
              <a:buSzPts val="2400"/>
              <a:buFont typeface="Consolas"/>
              <a:buAutoNum type="alphaLcParenR"/>
            </a:pPr>
            <a:r>
              <a:rPr lang="en" sz="2400" dirty="0">
                <a:solidFill>
                  <a:schemeClr val="dk1"/>
                </a:solidFill>
                <a:latin typeface="Consolas"/>
                <a:ea typeface="Consolas"/>
                <a:cs typeface="Consolas"/>
                <a:sym typeface="Consolas"/>
              </a:rPr>
              <a:t>.</a:t>
            </a:r>
            <a:r>
              <a:rPr lang="en" sz="2400" dirty="0" err="1">
                <a:solidFill>
                  <a:schemeClr val="dk1"/>
                </a:solidFill>
                <a:latin typeface="Consolas"/>
                <a:ea typeface="Consolas"/>
                <a:cs typeface="Consolas"/>
                <a:sym typeface="Consolas"/>
              </a:rPr>
              <a:t>slideUp</a:t>
            </a:r>
            <a:r>
              <a:rPr lang="en" sz="2400" dirty="0">
                <a:solidFill>
                  <a:schemeClr val="dk1"/>
                </a:solidFill>
                <a:latin typeface="Consolas"/>
                <a:ea typeface="Consolas"/>
                <a:cs typeface="Consolas"/>
                <a:sym typeface="Consolas"/>
              </a:rPr>
              <a:t>()</a:t>
            </a:r>
            <a:endParaRPr sz="2400" dirty="0">
              <a:solidFill>
                <a:schemeClr val="dk1"/>
              </a:solidFill>
              <a:latin typeface="Consolas"/>
              <a:ea typeface="Consolas"/>
              <a:cs typeface="Consolas"/>
              <a:sym typeface="Consolas"/>
            </a:endParaRPr>
          </a:p>
          <a:p>
            <a:pPr marL="914400" lvl="0" indent="-381000" algn="just" rtl="0">
              <a:lnSpc>
                <a:spcPct val="115000"/>
              </a:lnSpc>
              <a:spcBef>
                <a:spcPts val="1000"/>
              </a:spcBef>
              <a:spcAft>
                <a:spcPts val="1000"/>
              </a:spcAft>
              <a:buClr>
                <a:schemeClr val="dk1"/>
              </a:buClr>
              <a:buSzPts val="2400"/>
              <a:buFont typeface="Consolas"/>
              <a:buAutoNum type="alphaLcParenR"/>
            </a:pPr>
            <a:r>
              <a:rPr lang="en" sz="2400" dirty="0">
                <a:solidFill>
                  <a:schemeClr val="dk1"/>
                </a:solidFill>
                <a:latin typeface="Consolas"/>
                <a:ea typeface="Consolas"/>
                <a:cs typeface="Consolas"/>
                <a:sym typeface="Consolas"/>
              </a:rPr>
              <a:t>.</a:t>
            </a:r>
            <a:r>
              <a:rPr lang="en" sz="2400" dirty="0" err="1">
                <a:solidFill>
                  <a:schemeClr val="dk1"/>
                </a:solidFill>
                <a:latin typeface="Consolas"/>
                <a:ea typeface="Consolas"/>
                <a:cs typeface="Consolas"/>
                <a:sym typeface="Consolas"/>
              </a:rPr>
              <a:t>toggleOut</a:t>
            </a:r>
            <a:r>
              <a:rPr lang="en" sz="2400" dirty="0">
                <a:solidFill>
                  <a:schemeClr val="dk1"/>
                </a:solidFill>
                <a:latin typeface="Consolas"/>
                <a:ea typeface="Consolas"/>
                <a:cs typeface="Consolas"/>
                <a:sym typeface="Consolas"/>
              </a:rPr>
              <a:t>()</a:t>
            </a:r>
            <a:endParaRPr sz="2400" dirty="0">
              <a:solidFill>
                <a:schemeClr val="dk1"/>
              </a:solidFill>
              <a:latin typeface="Consolas"/>
              <a:ea typeface="Consolas"/>
              <a:cs typeface="Consolas"/>
              <a:sym typeface="Consolas"/>
            </a:endParaRPr>
          </a:p>
        </p:txBody>
      </p:sp>
      <p:sp>
        <p:nvSpPr>
          <p:cNvPr id="640" name="Google Shape;640;p84"/>
          <p:cNvSpPr txBox="1"/>
          <p:nvPr/>
        </p:nvSpPr>
        <p:spPr>
          <a:xfrm>
            <a:off x="4425300" y="356625"/>
            <a:ext cx="3000000" cy="803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1000"/>
              </a:spcBef>
              <a:spcAft>
                <a:spcPts val="0"/>
              </a:spcAft>
              <a:buNone/>
            </a:pPr>
            <a:r>
              <a:rPr lang="en" sz="2400" dirty="0">
                <a:latin typeface="Consolas"/>
                <a:ea typeface="Consolas"/>
                <a:cs typeface="Consolas"/>
                <a:sym typeface="Consolas"/>
              </a:rPr>
              <a:t>$("p")._______;</a:t>
            </a:r>
            <a:endParaRPr dirty="0">
              <a:latin typeface="Consolas"/>
              <a:ea typeface="Consolas"/>
              <a:cs typeface="Consolas"/>
              <a:sym typeface="Consolas"/>
            </a:endParaRPr>
          </a:p>
        </p:txBody>
      </p:sp>
    </p:spTree>
    <p:extLst>
      <p:ext uri="{BB962C8B-B14F-4D97-AF65-F5344CB8AC3E}">
        <p14:creationId xmlns:p14="http://schemas.microsoft.com/office/powerpoint/2010/main" val="3070047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1"/>
          <p:cNvSpPr txBox="1">
            <a:spLocks noGrp="1"/>
          </p:cNvSpPr>
          <p:nvPr>
            <p:ph type="body" idx="1"/>
          </p:nvPr>
        </p:nvSpPr>
        <p:spPr>
          <a:xfrm>
            <a:off x="3264400" y="2758625"/>
            <a:ext cx="5331000" cy="1868400"/>
          </a:xfrm>
          <a:prstGeom prst="rect">
            <a:avLst/>
          </a:prstGeom>
        </p:spPr>
        <p:txBody>
          <a:bodyPr spcFirstLastPara="1" wrap="square" lIns="91425" tIns="91425" rIns="91425" bIns="91425" anchor="t" anchorCtr="0">
            <a:noAutofit/>
          </a:bodyPr>
          <a:lstStyle/>
          <a:p>
            <a:pPr marL="0" lvl="0" indent="0">
              <a:lnSpc>
                <a:spcPct val="111600"/>
              </a:lnSpc>
              <a:spcBef>
                <a:spcPts val="1000"/>
              </a:spcBef>
              <a:buNone/>
            </a:pPr>
            <a:r>
              <a:rPr lang="zh-CN" altLang="en-US" dirty="0">
                <a:solidFill>
                  <a:schemeClr val="dk1"/>
                </a:solidFill>
              </a:rPr>
              <a:t>更新此代码以在单击按钮时隐藏图像。</a:t>
            </a:r>
            <a:endParaRPr dirty="0">
              <a:solidFill>
                <a:schemeClr val="dk1"/>
              </a:solidFill>
            </a:endParaRPr>
          </a:p>
          <a:p>
            <a:pPr marL="0" lvl="0" indent="0" algn="l" rtl="0">
              <a:lnSpc>
                <a:spcPct val="93000"/>
              </a:lnSpc>
              <a:spcBef>
                <a:spcPts val="1000"/>
              </a:spcBef>
              <a:spcAft>
                <a:spcPts val="0"/>
              </a:spcAft>
              <a:buNone/>
            </a:pPr>
            <a:r>
              <a:rPr lang="en" dirty="0">
                <a:solidFill>
                  <a:srgbClr val="000000"/>
                </a:solidFill>
                <a:latin typeface="Helvetica Neue"/>
                <a:ea typeface="Helvetica Neue"/>
                <a:cs typeface="Helvetica Neue"/>
                <a:sym typeface="Helvetica Neue"/>
              </a:rPr>
              <a:t>		</a:t>
            </a:r>
            <a:endParaRPr dirty="0">
              <a:solidFill>
                <a:srgbClr val="000000"/>
              </a:solidFill>
              <a:latin typeface="Consolas"/>
              <a:ea typeface="Consolas"/>
              <a:cs typeface="Consolas"/>
              <a:sym typeface="Consolas"/>
            </a:endParaRPr>
          </a:p>
          <a:p>
            <a:pPr marL="0" lvl="0" indent="0" algn="l" rtl="0">
              <a:lnSpc>
                <a:spcPct val="93000"/>
              </a:lnSpc>
              <a:spcBef>
                <a:spcPts val="1000"/>
              </a:spcBef>
              <a:spcAft>
                <a:spcPts val="0"/>
              </a:spcAft>
              <a:buNone/>
            </a:pPr>
            <a:endParaRPr dirty="0">
              <a:solidFill>
                <a:srgbClr val="000000"/>
              </a:solidFill>
              <a:latin typeface="Helvetica Neue"/>
              <a:ea typeface="Helvetica Neue"/>
              <a:cs typeface="Helvetica Neue"/>
              <a:sym typeface="Helvetica Neue"/>
            </a:endParaRPr>
          </a:p>
        </p:txBody>
      </p:sp>
      <p:pic>
        <p:nvPicPr>
          <p:cNvPr id="516" name="Google Shape;516;p71" title="3 Minute Timer">
            <a:hlinkClick r:id="rId3"/>
          </p:cNvPr>
          <p:cNvPicPr preferRelativeResize="0"/>
          <p:nvPr/>
        </p:nvPicPr>
        <p:blipFill>
          <a:blip r:embed="rId4">
            <a:alphaModFix/>
          </a:blip>
          <a:stretch>
            <a:fillRect/>
          </a:stretch>
        </p:blipFill>
        <p:spPr>
          <a:xfrm>
            <a:off x="207838" y="2527312"/>
            <a:ext cx="2327525" cy="1714025"/>
          </a:xfrm>
          <a:prstGeom prst="rect">
            <a:avLst/>
          </a:prstGeom>
          <a:noFill/>
          <a:ln>
            <a:noFill/>
          </a:ln>
        </p:spPr>
      </p:pic>
      <p:pic>
        <p:nvPicPr>
          <p:cNvPr id="517" name="Google Shape;517;p71"/>
          <p:cNvPicPr preferRelativeResize="0"/>
          <p:nvPr/>
        </p:nvPicPr>
        <p:blipFill rotWithShape="1">
          <a:blip r:embed="rId5">
            <a:alphaModFix/>
          </a:blip>
          <a:srcRect r="1806"/>
          <a:stretch/>
        </p:blipFill>
        <p:spPr>
          <a:xfrm>
            <a:off x="3264400" y="677825"/>
            <a:ext cx="5076475" cy="721200"/>
          </a:xfrm>
          <a:prstGeom prst="rect">
            <a:avLst/>
          </a:prstGeom>
          <a:noFill/>
          <a:ln>
            <a:noFill/>
          </a:ln>
        </p:spPr>
      </p:pic>
      <p:pic>
        <p:nvPicPr>
          <p:cNvPr id="518" name="Google Shape;518;p71" descr="giphy.gif"/>
          <p:cNvPicPr preferRelativeResize="0"/>
          <p:nvPr/>
        </p:nvPicPr>
        <p:blipFill>
          <a:blip r:embed="rId6">
            <a:alphaModFix/>
          </a:blip>
          <a:stretch>
            <a:fillRect/>
          </a:stretch>
        </p:blipFill>
        <p:spPr>
          <a:xfrm>
            <a:off x="4994650" y="1399025"/>
            <a:ext cx="1861300" cy="1291525"/>
          </a:xfrm>
          <a:prstGeom prst="rect">
            <a:avLst/>
          </a:prstGeom>
          <a:noFill/>
          <a:ln>
            <a:noFill/>
          </a:ln>
        </p:spPr>
      </p:pic>
      <p:sp>
        <p:nvSpPr>
          <p:cNvPr id="519" name="Google Shape;519;p71"/>
          <p:cNvSpPr txBox="1"/>
          <p:nvPr/>
        </p:nvSpPr>
        <p:spPr>
          <a:xfrm>
            <a:off x="4199050" y="3656975"/>
            <a:ext cx="3461700" cy="969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latin typeface="Consolas"/>
                <a:ea typeface="Consolas"/>
                <a:cs typeface="Consolas"/>
                <a:sym typeface="Consolas"/>
              </a:rPr>
              <a:t>$("  ").click(function() {</a:t>
            </a:r>
            <a:endParaRPr sz="16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6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600">
                <a:solidFill>
                  <a:schemeClr val="dk1"/>
                </a:solidFill>
                <a:latin typeface="Consolas"/>
                <a:ea typeface="Consolas"/>
                <a:cs typeface="Consolas"/>
                <a:sym typeface="Consolas"/>
              </a:rPr>
              <a:t>});</a:t>
            </a:r>
            <a:endParaRPr sz="1600">
              <a:latin typeface="Consolas"/>
              <a:ea typeface="Consolas"/>
              <a:cs typeface="Consolas"/>
              <a:sym typeface="Consolas"/>
            </a:endParaRPr>
          </a:p>
        </p:txBody>
      </p:sp>
      <p:sp>
        <p:nvSpPr>
          <p:cNvPr id="520" name="Google Shape;520;p71"/>
          <p:cNvSpPr/>
          <p:nvPr/>
        </p:nvSpPr>
        <p:spPr>
          <a:xfrm>
            <a:off x="0" y="1891550"/>
            <a:ext cx="27432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Paper</a:t>
            </a:r>
            <a:endParaRPr sz="1600" b="1">
              <a:latin typeface="Helvetica Neue"/>
              <a:ea typeface="Helvetica Neue"/>
              <a:cs typeface="Helvetica Neue"/>
              <a:sym typeface="Helvetica Neue"/>
            </a:endParaRPr>
          </a:p>
        </p:txBody>
      </p:sp>
    </p:spTree>
    <p:extLst>
      <p:ext uri="{BB962C8B-B14F-4D97-AF65-F5344CB8AC3E}">
        <p14:creationId xmlns:p14="http://schemas.microsoft.com/office/powerpoint/2010/main" val="3152930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2"/>
          <p:cNvSpPr txBox="1">
            <a:spLocks noGrp="1"/>
          </p:cNvSpPr>
          <p:nvPr>
            <p:ph type="body" idx="1"/>
          </p:nvPr>
        </p:nvSpPr>
        <p:spPr>
          <a:xfrm>
            <a:off x="3264400" y="1538800"/>
            <a:ext cx="5331000" cy="18684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AutoNum type="arabicPeriod"/>
            </a:pPr>
            <a:r>
              <a:rPr lang="en" dirty="0">
                <a:solidFill>
                  <a:schemeClr val="dk1"/>
                </a:solidFill>
              </a:rPr>
              <a:t>Open this </a:t>
            </a:r>
            <a:r>
              <a:rPr lang="en" u="sng" dirty="0">
                <a:solidFill>
                  <a:srgbClr val="0080FF"/>
                </a:solidFill>
                <a:hlinkClick r:id="rId3"/>
              </a:rPr>
              <a:t>popcode</a:t>
            </a:r>
            <a:endParaRPr dirty="0">
              <a:solidFill>
                <a:srgbClr val="0080FF"/>
              </a:solidFill>
            </a:endParaRPr>
          </a:p>
          <a:p>
            <a:pPr lvl="0">
              <a:lnSpc>
                <a:spcPct val="111600"/>
              </a:lnSpc>
              <a:buClr>
                <a:schemeClr val="dk1"/>
              </a:buClr>
              <a:buAutoNum type="arabicPeriod"/>
            </a:pPr>
            <a:r>
              <a:rPr lang="zh-CN" altLang="en-US" dirty="0">
                <a:solidFill>
                  <a:schemeClr val="dk1"/>
                </a:solidFill>
              </a:rPr>
              <a:t>更新此代码以在单击按钮时隐藏图像。</a:t>
            </a:r>
            <a:endParaRPr dirty="0">
              <a:solidFill>
                <a:schemeClr val="dk1"/>
              </a:solidFill>
            </a:endParaRPr>
          </a:p>
          <a:p>
            <a:pPr marL="0" lvl="0" indent="0" algn="l" rtl="0">
              <a:lnSpc>
                <a:spcPct val="93000"/>
              </a:lnSpc>
              <a:spcBef>
                <a:spcPts val="1000"/>
              </a:spcBef>
              <a:spcAft>
                <a:spcPts val="0"/>
              </a:spcAft>
              <a:buNone/>
            </a:pPr>
            <a:r>
              <a:rPr lang="en" dirty="0">
                <a:solidFill>
                  <a:srgbClr val="000000"/>
                </a:solidFill>
                <a:latin typeface="Helvetica Neue"/>
                <a:ea typeface="Helvetica Neue"/>
                <a:cs typeface="Helvetica Neue"/>
                <a:sym typeface="Helvetica Neue"/>
              </a:rPr>
              <a:t>		</a:t>
            </a:r>
            <a:endParaRPr dirty="0">
              <a:solidFill>
                <a:srgbClr val="000000"/>
              </a:solidFill>
              <a:latin typeface="Consolas"/>
              <a:ea typeface="Consolas"/>
              <a:cs typeface="Consolas"/>
              <a:sym typeface="Consolas"/>
            </a:endParaRPr>
          </a:p>
          <a:p>
            <a:pPr marL="0" lvl="0" indent="0" algn="l" rtl="0">
              <a:lnSpc>
                <a:spcPct val="93000"/>
              </a:lnSpc>
              <a:spcBef>
                <a:spcPts val="1000"/>
              </a:spcBef>
              <a:spcAft>
                <a:spcPts val="0"/>
              </a:spcAft>
              <a:buNone/>
            </a:pPr>
            <a:endParaRPr dirty="0">
              <a:solidFill>
                <a:srgbClr val="000000"/>
              </a:solidFill>
              <a:latin typeface="Helvetica Neue"/>
              <a:ea typeface="Helvetica Neue"/>
              <a:cs typeface="Helvetica Neue"/>
              <a:sym typeface="Helvetica Neue"/>
            </a:endParaRPr>
          </a:p>
        </p:txBody>
      </p:sp>
      <p:pic>
        <p:nvPicPr>
          <p:cNvPr id="526" name="Google Shape;526;p72" title="3 Minute Timer">
            <a:hlinkClick r:id="rId4"/>
          </p:cNvPr>
          <p:cNvPicPr preferRelativeResize="0"/>
          <p:nvPr/>
        </p:nvPicPr>
        <p:blipFill>
          <a:blip r:embed="rId5">
            <a:alphaModFix/>
          </a:blip>
          <a:stretch>
            <a:fillRect/>
          </a:stretch>
        </p:blipFill>
        <p:spPr>
          <a:xfrm>
            <a:off x="207838" y="2415313"/>
            <a:ext cx="2327525" cy="1714025"/>
          </a:xfrm>
          <a:prstGeom prst="rect">
            <a:avLst/>
          </a:prstGeom>
          <a:noFill/>
          <a:ln>
            <a:noFill/>
          </a:ln>
        </p:spPr>
      </p:pic>
      <p:pic>
        <p:nvPicPr>
          <p:cNvPr id="527" name="Google Shape;527;p72"/>
          <p:cNvPicPr preferRelativeResize="0"/>
          <p:nvPr/>
        </p:nvPicPr>
        <p:blipFill rotWithShape="1">
          <a:blip r:embed="rId6">
            <a:alphaModFix/>
          </a:blip>
          <a:srcRect r="1806"/>
          <a:stretch/>
        </p:blipFill>
        <p:spPr>
          <a:xfrm>
            <a:off x="3264400" y="677825"/>
            <a:ext cx="5076475" cy="721200"/>
          </a:xfrm>
          <a:prstGeom prst="rect">
            <a:avLst/>
          </a:prstGeom>
          <a:noFill/>
          <a:ln>
            <a:noFill/>
          </a:ln>
        </p:spPr>
      </p:pic>
      <p:sp>
        <p:nvSpPr>
          <p:cNvPr id="528" name="Google Shape;528;p72"/>
          <p:cNvSpPr txBox="1"/>
          <p:nvPr/>
        </p:nvSpPr>
        <p:spPr>
          <a:xfrm>
            <a:off x="4199050" y="3105250"/>
            <a:ext cx="3461700" cy="969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latin typeface="Consolas"/>
                <a:ea typeface="Consolas"/>
                <a:cs typeface="Consolas"/>
                <a:sym typeface="Consolas"/>
              </a:rPr>
              <a:t>$("  ").click(function() {</a:t>
            </a:r>
            <a:endParaRPr sz="16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6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600">
                <a:solidFill>
                  <a:schemeClr val="dk1"/>
                </a:solidFill>
                <a:latin typeface="Consolas"/>
                <a:ea typeface="Consolas"/>
                <a:cs typeface="Consolas"/>
                <a:sym typeface="Consolas"/>
              </a:rPr>
              <a:t>});</a:t>
            </a:r>
            <a:endParaRPr sz="1600">
              <a:latin typeface="Consolas"/>
              <a:ea typeface="Consolas"/>
              <a:cs typeface="Consolas"/>
              <a:sym typeface="Consolas"/>
            </a:endParaRPr>
          </a:p>
        </p:txBody>
      </p:sp>
      <p:sp>
        <p:nvSpPr>
          <p:cNvPr id="529" name="Google Shape;529;p72"/>
          <p:cNvSpPr/>
          <p:nvPr/>
        </p:nvSpPr>
        <p:spPr>
          <a:xfrm>
            <a:off x="0" y="1891550"/>
            <a:ext cx="27432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Computer</a:t>
            </a:r>
            <a:endParaRPr sz="1600" b="1">
              <a:latin typeface="Helvetica Neue"/>
              <a:ea typeface="Helvetica Neue"/>
              <a:cs typeface="Helvetica Neue"/>
              <a:sym typeface="Helvetica Neue"/>
            </a:endParaRPr>
          </a:p>
        </p:txBody>
      </p:sp>
    </p:spTree>
    <p:extLst>
      <p:ext uri="{BB962C8B-B14F-4D97-AF65-F5344CB8AC3E}">
        <p14:creationId xmlns:p14="http://schemas.microsoft.com/office/powerpoint/2010/main" val="155522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3"/>
          <p:cNvSpPr txBox="1">
            <a:spLocks noGrp="1"/>
          </p:cNvSpPr>
          <p:nvPr>
            <p:ph type="title"/>
          </p:nvPr>
        </p:nvSpPr>
        <p:spPr>
          <a:xfrm>
            <a:off x="835375" y="2548700"/>
            <a:ext cx="7473300" cy="130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use jQuery </a:t>
            </a:r>
            <a:r>
              <a:rPr lang="en" b="1" u="sng" dirty="0">
                <a:solidFill>
                  <a:srgbClr val="FFAA7B"/>
                </a:solidFill>
              </a:rPr>
              <a:t>actions</a:t>
            </a:r>
            <a:r>
              <a:rPr lang="en" dirty="0"/>
              <a:t> that </a:t>
            </a:r>
            <a:endParaRPr dirty="0"/>
          </a:p>
          <a:p>
            <a:pPr marL="0" lvl="0" indent="0" algn="ctr" rtl="0">
              <a:spcBef>
                <a:spcPts val="0"/>
              </a:spcBef>
              <a:spcAft>
                <a:spcPts val="0"/>
              </a:spcAft>
              <a:buClr>
                <a:schemeClr val="dk1"/>
              </a:buClr>
              <a:buSzPts val="1100"/>
              <a:buFont typeface="Arial"/>
              <a:buNone/>
            </a:pPr>
            <a:r>
              <a:rPr lang="en" dirty="0"/>
              <a:t>take one or more </a:t>
            </a:r>
            <a:r>
              <a:rPr lang="en" b="1" u="sng" dirty="0">
                <a:solidFill>
                  <a:srgbClr val="FFAA7B"/>
                </a:solidFill>
              </a:rPr>
              <a:t>arguments</a:t>
            </a:r>
            <a:r>
              <a:rPr lang="zh-CN" altLang="en-US" b="1" u="sng" dirty="0">
                <a:solidFill>
                  <a:srgbClr val="FFAA7B"/>
                </a:solidFill>
              </a:rPr>
              <a:t>（参数）</a:t>
            </a:r>
            <a:r>
              <a:rPr lang="en" dirty="0"/>
              <a:t>, such as </a:t>
            </a:r>
            <a:r>
              <a:rPr lang="en" b="1" u="sng" dirty="0">
                <a:solidFill>
                  <a:srgbClr val="FFAA7B"/>
                </a:solidFill>
                <a:latin typeface="Consolas"/>
                <a:ea typeface="Consolas"/>
                <a:cs typeface="Consolas"/>
                <a:sym typeface="Consolas"/>
              </a:rPr>
              <a:t>.text()</a:t>
            </a:r>
            <a:r>
              <a:rPr lang="zh-CN" altLang="en-US" b="1" u="sng" dirty="0">
                <a:solidFill>
                  <a:srgbClr val="FFAA7B"/>
                </a:solidFill>
                <a:latin typeface="Consolas"/>
                <a:ea typeface="Consolas"/>
                <a:cs typeface="Consolas"/>
                <a:sym typeface="Consolas"/>
              </a:rPr>
              <a:t> </a:t>
            </a:r>
            <a:r>
              <a:rPr lang="zh-CN" altLang="en" b="1" u="sng" dirty="0">
                <a:solidFill>
                  <a:srgbClr val="FFAA7B"/>
                </a:solidFill>
                <a:latin typeface="Consolas"/>
                <a:ea typeface="Consolas"/>
                <a:cs typeface="Consolas"/>
                <a:sym typeface="Consolas"/>
              </a:rPr>
              <a:t>修改</a:t>
            </a:r>
            <a:r>
              <a:rPr lang="zh-CN" altLang="en-US" b="1" u="sng" dirty="0">
                <a:solidFill>
                  <a:srgbClr val="FFAA7B"/>
                </a:solidFill>
                <a:latin typeface="Consolas"/>
                <a:ea typeface="Consolas"/>
                <a:cs typeface="Consolas"/>
                <a:sym typeface="Consolas"/>
              </a:rPr>
              <a:t>文本</a:t>
            </a:r>
            <a:r>
              <a:rPr lang="en" dirty="0"/>
              <a:t> and </a:t>
            </a:r>
            <a:r>
              <a:rPr lang="en" b="1" u="sng" dirty="0">
                <a:solidFill>
                  <a:srgbClr val="FFAA7B"/>
                </a:solidFill>
                <a:latin typeface="Consolas"/>
                <a:ea typeface="Consolas"/>
                <a:cs typeface="Consolas"/>
                <a:sym typeface="Consolas"/>
              </a:rPr>
              <a:t>.</a:t>
            </a:r>
            <a:r>
              <a:rPr lang="en" b="1" u="sng" dirty="0" err="1">
                <a:solidFill>
                  <a:srgbClr val="FFAA7B"/>
                </a:solidFill>
                <a:latin typeface="Consolas"/>
                <a:ea typeface="Consolas"/>
                <a:cs typeface="Consolas"/>
                <a:sym typeface="Consolas"/>
              </a:rPr>
              <a:t>css</a:t>
            </a:r>
            <a:r>
              <a:rPr lang="en" b="1" u="sng" dirty="0">
                <a:solidFill>
                  <a:srgbClr val="FFAA7B"/>
                </a:solidFill>
                <a:latin typeface="Consolas"/>
                <a:ea typeface="Consolas"/>
                <a:cs typeface="Consolas"/>
                <a:sym typeface="Consolas"/>
              </a:rPr>
              <a:t>()</a:t>
            </a:r>
            <a:r>
              <a:rPr lang="zh-CN" altLang="en-US" b="1" u="sng" dirty="0">
                <a:solidFill>
                  <a:srgbClr val="FFAA7B"/>
                </a:solidFill>
                <a:latin typeface="Consolas"/>
                <a:ea typeface="Consolas"/>
                <a:cs typeface="Consolas"/>
                <a:sym typeface="Consolas"/>
              </a:rPr>
              <a:t> </a:t>
            </a:r>
            <a:r>
              <a:rPr lang="zh-CN" altLang="en" b="1" u="sng" dirty="0">
                <a:solidFill>
                  <a:srgbClr val="FFAA7B"/>
                </a:solidFill>
                <a:latin typeface="Consolas"/>
                <a:ea typeface="Consolas"/>
                <a:cs typeface="Consolas"/>
                <a:sym typeface="Consolas"/>
              </a:rPr>
              <a:t>修改</a:t>
            </a:r>
            <a:r>
              <a:rPr lang="en-US" altLang="zh-CN" b="1" u="sng" dirty="0">
                <a:solidFill>
                  <a:srgbClr val="FFAA7B"/>
                </a:solidFill>
                <a:latin typeface="Consolas"/>
                <a:ea typeface="Consolas"/>
                <a:cs typeface="Consolas"/>
                <a:sym typeface="Consolas"/>
              </a:rPr>
              <a:t>CSS</a:t>
            </a:r>
            <a:r>
              <a:rPr lang="en" dirty="0"/>
              <a:t>.</a:t>
            </a: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solidFill>
                <a:srgbClr val="15C2D2"/>
              </a:solidFill>
            </a:endParaRPr>
          </a:p>
        </p:txBody>
      </p:sp>
      <p:sp>
        <p:nvSpPr>
          <p:cNvPr id="535" name="Google Shape;535;p73"/>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Vocabulary:  </a:t>
            </a:r>
            <a:r>
              <a:rPr lang="en">
                <a:solidFill>
                  <a:srgbClr val="FFAA7B"/>
                </a:solidFill>
              </a:rPr>
              <a:t>selector, arguments, action, .text(), .css()</a:t>
            </a:r>
            <a:endParaRPr>
              <a:solidFill>
                <a:srgbClr val="FFAA7B"/>
              </a:solidFill>
            </a:endParaRPr>
          </a:p>
        </p:txBody>
      </p:sp>
      <p:pic>
        <p:nvPicPr>
          <p:cNvPr id="536" name="Google Shape;536;p73"/>
          <p:cNvPicPr preferRelativeResize="0"/>
          <p:nvPr/>
        </p:nvPicPr>
        <p:blipFill>
          <a:blip r:embed="rId3">
            <a:alphaModFix/>
          </a:blip>
          <a:stretch>
            <a:fillRect/>
          </a:stretch>
        </p:blipFill>
        <p:spPr>
          <a:xfrm>
            <a:off x="8484575" y="195750"/>
            <a:ext cx="500375" cy="500375"/>
          </a:xfrm>
          <a:prstGeom prst="rect">
            <a:avLst/>
          </a:prstGeom>
          <a:noFill/>
          <a:ln>
            <a:noFill/>
          </a:ln>
        </p:spPr>
      </p:pic>
    </p:spTree>
    <p:extLst>
      <p:ext uri="{BB962C8B-B14F-4D97-AF65-F5344CB8AC3E}">
        <p14:creationId xmlns:p14="http://schemas.microsoft.com/office/powerpoint/2010/main" val="135066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Do Now Review							</a:t>
            </a:r>
            <a:endParaRPr/>
          </a:p>
        </p:txBody>
      </p:sp>
      <p:sp>
        <p:nvSpPr>
          <p:cNvPr id="542" name="Google Shape;542;p74"/>
          <p:cNvSpPr txBox="1">
            <a:spLocks noGrp="1"/>
          </p:cNvSpPr>
          <p:nvPr>
            <p:ph type="body" idx="1"/>
          </p:nvPr>
        </p:nvSpPr>
        <p:spPr>
          <a:xfrm>
            <a:off x="539500" y="1257300"/>
            <a:ext cx="4032600" cy="3374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2400">
                <a:solidFill>
                  <a:schemeClr val="dk1"/>
                </a:solidFill>
                <a:latin typeface="Helvetica Neue"/>
                <a:ea typeface="Helvetica Neue"/>
                <a:cs typeface="Helvetica Neue"/>
                <a:sym typeface="Helvetica Neue"/>
              </a:rPr>
              <a:t>Which element do we click on?</a:t>
            </a:r>
            <a:endParaRPr sz="24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2400">
                <a:solidFill>
                  <a:schemeClr val="dk1"/>
                </a:solidFill>
                <a:latin typeface="Helvetica Neue"/>
                <a:ea typeface="Helvetica Neue"/>
                <a:cs typeface="Helvetica Neue"/>
                <a:sym typeface="Helvetica Neue"/>
              </a:rPr>
              <a:t>Which element changed?</a:t>
            </a:r>
            <a:endParaRPr sz="2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1400">
              <a:solidFill>
                <a:srgbClr val="0000FF"/>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0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endParaRPr sz="2400">
              <a:solidFill>
                <a:schemeClr val="dk1"/>
              </a:solidFill>
              <a:latin typeface="Helvetica Neue"/>
              <a:ea typeface="Helvetica Neue"/>
              <a:cs typeface="Helvetica Neue"/>
              <a:sym typeface="Helvetica Neue"/>
            </a:endParaRPr>
          </a:p>
        </p:txBody>
      </p:sp>
      <p:sp>
        <p:nvSpPr>
          <p:cNvPr id="543" name="Google Shape;543;p74"/>
          <p:cNvSpPr txBox="1">
            <a:spLocks noGrp="1"/>
          </p:cNvSpPr>
          <p:nvPr>
            <p:ph type="body" idx="1"/>
          </p:nvPr>
        </p:nvSpPr>
        <p:spPr>
          <a:xfrm>
            <a:off x="4751300" y="1734150"/>
            <a:ext cx="3641700" cy="1675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1400"/>
              </a:spcBef>
              <a:spcAft>
                <a:spcPts val="0"/>
              </a:spcAft>
              <a:buClr>
                <a:schemeClr val="dk1"/>
              </a:buClr>
              <a:buSzPts val="1100"/>
              <a:buFont typeface="Arial"/>
              <a:buNone/>
            </a:pPr>
            <a:r>
              <a:rPr lang="en">
                <a:solidFill>
                  <a:srgbClr val="000000"/>
                </a:solidFill>
                <a:latin typeface="Consolas"/>
                <a:ea typeface="Consolas"/>
                <a:cs typeface="Consolas"/>
                <a:sym typeface="Consolas"/>
              </a:rPr>
              <a:t>$("   ").click(function() {</a:t>
            </a:r>
            <a:endParaRPr>
              <a:solidFill>
                <a:srgbClr val="000000"/>
              </a:solidFill>
              <a:latin typeface="Consolas"/>
              <a:ea typeface="Consolas"/>
              <a:cs typeface="Consolas"/>
              <a:sym typeface="Consolas"/>
            </a:endParaRPr>
          </a:p>
          <a:p>
            <a:pPr marL="0" lvl="0" indent="0" algn="l" rtl="0">
              <a:lnSpc>
                <a:spcPct val="93000"/>
              </a:lnSpc>
              <a:spcBef>
                <a:spcPts val="1400"/>
              </a:spcBef>
              <a:spcAft>
                <a:spcPts val="0"/>
              </a:spcAft>
              <a:buClr>
                <a:schemeClr val="dk1"/>
              </a:buClr>
              <a:buSzPts val="1100"/>
              <a:buFont typeface="Arial"/>
              <a:buNone/>
            </a:pPr>
            <a:r>
              <a:rPr lang="en">
                <a:solidFill>
                  <a:srgbClr val="000000"/>
                </a:solidFill>
                <a:latin typeface="Consolas"/>
                <a:ea typeface="Consolas"/>
                <a:cs typeface="Consolas"/>
                <a:sym typeface="Consolas"/>
              </a:rPr>
              <a:t>    $("   ").hide();</a:t>
            </a:r>
            <a:endParaRPr>
              <a:solidFill>
                <a:srgbClr val="000000"/>
              </a:solidFill>
              <a:latin typeface="Consolas"/>
              <a:ea typeface="Consolas"/>
              <a:cs typeface="Consolas"/>
              <a:sym typeface="Consolas"/>
            </a:endParaRPr>
          </a:p>
          <a:p>
            <a:pPr marL="0" lvl="0" indent="0" algn="l" rtl="0">
              <a:lnSpc>
                <a:spcPct val="93000"/>
              </a:lnSpc>
              <a:spcBef>
                <a:spcPts val="1400"/>
              </a:spcBef>
              <a:spcAft>
                <a:spcPts val="0"/>
              </a:spcAft>
              <a:buClr>
                <a:schemeClr val="dk1"/>
              </a:buClr>
              <a:buSzPts val="1100"/>
              <a:buFont typeface="Arial"/>
              <a:buNone/>
            </a:pPr>
            <a:r>
              <a:rPr lang="en">
                <a:solidFill>
                  <a:srgbClr val="000000"/>
                </a:solidFill>
                <a:latin typeface="Consolas"/>
                <a:ea typeface="Consolas"/>
                <a:cs typeface="Consolas"/>
                <a:sym typeface="Consolas"/>
              </a:rPr>
              <a:t>});</a:t>
            </a:r>
            <a:endParaRPr>
              <a:solidFill>
                <a:srgbClr val="000000"/>
              </a:solidFill>
              <a:latin typeface="Consolas"/>
              <a:ea typeface="Consolas"/>
              <a:cs typeface="Consolas"/>
              <a:sym typeface="Consolas"/>
            </a:endParaRPr>
          </a:p>
          <a:p>
            <a:pPr marL="0" lvl="0" indent="0" algn="l" rtl="0">
              <a:lnSpc>
                <a:spcPct val="93000"/>
              </a:lnSpc>
              <a:spcBef>
                <a:spcPts val="1400"/>
              </a:spcBef>
              <a:spcAft>
                <a:spcPts val="0"/>
              </a:spcAft>
              <a:buNone/>
            </a:pPr>
            <a:endParaRPr sz="240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699295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New jQuery!</a:t>
            </a:r>
            <a:endParaRPr/>
          </a:p>
        </p:txBody>
      </p:sp>
      <p:sp>
        <p:nvSpPr>
          <p:cNvPr id="549" name="Google Shape;549;p75"/>
          <p:cNvSpPr txBox="1">
            <a:spLocks noGrp="1"/>
          </p:cNvSpPr>
          <p:nvPr>
            <p:ph type="body" idx="1"/>
          </p:nvPr>
        </p:nvSpPr>
        <p:spPr>
          <a:xfrm>
            <a:off x="539500" y="1257300"/>
            <a:ext cx="4032600" cy="3374400"/>
          </a:xfrm>
          <a:prstGeom prst="rect">
            <a:avLst/>
          </a:prstGeom>
        </p:spPr>
        <p:txBody>
          <a:bodyPr spcFirstLastPara="1" wrap="square" lIns="91425" tIns="91425" rIns="91425" bIns="91425" anchor="t" anchorCtr="0">
            <a:noAutofit/>
          </a:bodyPr>
          <a:lstStyle/>
          <a:p>
            <a:pPr marL="0" lvl="0" indent="0">
              <a:lnSpc>
                <a:spcPct val="93000"/>
              </a:lnSpc>
              <a:spcBef>
                <a:spcPts val="1400"/>
              </a:spcBef>
              <a:buNone/>
            </a:pPr>
            <a:r>
              <a:rPr lang="zh-CN" altLang="en-US" sz="2400" dirty="0">
                <a:solidFill>
                  <a:schemeClr val="dk1"/>
                </a:solidFill>
              </a:rPr>
              <a:t>我们可以使用</a:t>
            </a:r>
            <a:r>
              <a:rPr lang="en-US" sz="2400" dirty="0">
                <a:solidFill>
                  <a:schemeClr val="dk1"/>
                </a:solidFill>
              </a:rPr>
              <a:t>jQuery</a:t>
            </a:r>
            <a:r>
              <a:rPr lang="zh-CN" altLang="en-US" sz="2400" dirty="0">
                <a:solidFill>
                  <a:schemeClr val="dk1"/>
                </a:solidFill>
              </a:rPr>
              <a:t>更改页面上的</a:t>
            </a:r>
            <a:r>
              <a:rPr lang="en-US" sz="2400" dirty="0">
                <a:solidFill>
                  <a:schemeClr val="dk1"/>
                </a:solidFill>
              </a:rPr>
              <a:t>CSS</a:t>
            </a:r>
            <a:endParaRPr lang="en" sz="2400" dirty="0">
              <a:solidFill>
                <a:schemeClr val="dk1"/>
              </a:solidFill>
            </a:endParaRPr>
          </a:p>
          <a:p>
            <a:pPr marL="0" lvl="0" indent="0">
              <a:lnSpc>
                <a:spcPct val="93000"/>
              </a:lnSpc>
              <a:spcBef>
                <a:spcPts val="1400"/>
              </a:spcBef>
              <a:buNone/>
            </a:pPr>
            <a:r>
              <a:rPr lang="zh-CN" altLang="en" sz="2400" dirty="0">
                <a:solidFill>
                  <a:schemeClr val="dk1"/>
                </a:solidFill>
              </a:rPr>
              <a:t>变色</a:t>
            </a:r>
            <a:r>
              <a:rPr lang="zh-CN" altLang="en-US" sz="2400" dirty="0">
                <a:solidFill>
                  <a:schemeClr val="dk1"/>
                </a:solidFill>
              </a:rPr>
              <a:t>狂魔</a:t>
            </a:r>
            <a:endParaRPr lang="en-US" altLang="zh-CN" sz="2400" dirty="0">
              <a:solidFill>
                <a:schemeClr val="dk1"/>
              </a:solidFill>
            </a:endParaRPr>
          </a:p>
          <a:p>
            <a:pPr marL="0" lvl="0" indent="0">
              <a:lnSpc>
                <a:spcPct val="93000"/>
              </a:lnSpc>
              <a:spcBef>
                <a:spcPts val="1400"/>
              </a:spcBef>
              <a:buNone/>
            </a:pPr>
            <a:r>
              <a:rPr lang="en-US" altLang="zh-CN" dirty="0">
                <a:hlinkClick r:id="rId3"/>
              </a:rPr>
              <a:t>https://popcode.org/?snapshot=c8ceb0d5-b42d-43ec-8a0d-d05d5f90f86b</a:t>
            </a:r>
            <a:endParaRPr lang="en-US" altLang="zh-CN" dirty="0"/>
          </a:p>
          <a:p>
            <a:pPr marL="0" lvl="0" indent="0">
              <a:lnSpc>
                <a:spcPct val="93000"/>
              </a:lnSpc>
              <a:spcBef>
                <a:spcPts val="1400"/>
              </a:spcBef>
              <a:buNone/>
            </a:pPr>
            <a:endParaRPr sz="2400"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 sz="2400" u="sng" dirty="0">
                <a:solidFill>
                  <a:srgbClr val="0080FF"/>
                </a:solidFill>
                <a:hlinkClick r:id="rId4"/>
              </a:rPr>
              <a:t>like this</a:t>
            </a:r>
            <a:r>
              <a:rPr lang="en" sz="2400" dirty="0">
                <a:solidFill>
                  <a:schemeClr val="dk1"/>
                </a:solidFill>
              </a:rPr>
              <a:t>!</a:t>
            </a:r>
            <a:br>
              <a:rPr lang="en" sz="2400" dirty="0">
                <a:solidFill>
                  <a:schemeClr val="dk1"/>
                </a:solidFill>
              </a:rPr>
            </a:br>
            <a:endParaRPr sz="2400" dirty="0">
              <a:solidFill>
                <a:schemeClr val="dk1"/>
              </a:solidFill>
            </a:endParaRPr>
          </a:p>
          <a:p>
            <a:pPr marL="0" lvl="0" indent="0" algn="ctr" rtl="0">
              <a:lnSpc>
                <a:spcPct val="93000"/>
              </a:lnSpc>
              <a:spcBef>
                <a:spcPts val="1400"/>
              </a:spcBef>
              <a:spcAft>
                <a:spcPts val="0"/>
              </a:spcAft>
              <a:buClr>
                <a:schemeClr val="dk1"/>
              </a:buClr>
              <a:buSzPts val="1100"/>
              <a:buFont typeface="Arial"/>
              <a:buNone/>
            </a:pPr>
            <a:endParaRPr sz="2400" dirty="0">
              <a:solidFill>
                <a:schemeClr val="dk1"/>
              </a:solidFill>
            </a:endParaRPr>
          </a:p>
          <a:p>
            <a:pPr marL="0" lvl="0" indent="0" algn="l" rtl="0">
              <a:lnSpc>
                <a:spcPct val="115000"/>
              </a:lnSpc>
              <a:spcBef>
                <a:spcPts val="0"/>
              </a:spcBef>
              <a:spcAft>
                <a:spcPts val="0"/>
              </a:spcAft>
              <a:buNone/>
            </a:pPr>
            <a:endParaRPr sz="2400" dirty="0">
              <a:solidFill>
                <a:schemeClr val="dk1"/>
              </a:solidFill>
            </a:endParaRPr>
          </a:p>
          <a:p>
            <a:pPr marL="0" lvl="0" indent="0" algn="l" rtl="0">
              <a:lnSpc>
                <a:spcPct val="93000"/>
              </a:lnSpc>
              <a:spcBef>
                <a:spcPts val="0"/>
              </a:spcBef>
              <a:spcAft>
                <a:spcPts val="0"/>
              </a:spcAft>
              <a:buNone/>
            </a:pPr>
            <a:endParaRPr sz="1400" dirty="0">
              <a:solidFill>
                <a:srgbClr val="0000FF"/>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endParaRPr sz="2400" dirty="0">
              <a:solidFill>
                <a:schemeClr val="dk1"/>
              </a:solidFill>
              <a:latin typeface="Helvetica Neue"/>
              <a:ea typeface="Helvetica Neue"/>
              <a:cs typeface="Helvetica Neue"/>
              <a:sym typeface="Helvetica Neue"/>
            </a:endParaRPr>
          </a:p>
        </p:txBody>
      </p:sp>
      <p:pic>
        <p:nvPicPr>
          <p:cNvPr id="550" name="Google Shape;550;p75" descr="giphy.gif"/>
          <p:cNvPicPr preferRelativeResize="0"/>
          <p:nvPr/>
        </p:nvPicPr>
        <p:blipFill rotWithShape="1">
          <a:blip r:embed="rId5">
            <a:alphaModFix/>
          </a:blip>
          <a:srcRect b="2162"/>
          <a:stretch/>
        </p:blipFill>
        <p:spPr>
          <a:xfrm>
            <a:off x="4955925" y="1330900"/>
            <a:ext cx="3298375" cy="3227200"/>
          </a:xfrm>
          <a:prstGeom prst="rect">
            <a:avLst/>
          </a:prstGeom>
          <a:noFill/>
          <a:ln>
            <a:noFill/>
          </a:ln>
        </p:spPr>
      </p:pic>
    </p:spTree>
    <p:extLst>
      <p:ext uri="{BB962C8B-B14F-4D97-AF65-F5344CB8AC3E}">
        <p14:creationId xmlns:p14="http://schemas.microsoft.com/office/powerpoint/2010/main" val="925763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dirty="0"/>
              <a:t>Review CSS syntax:</a:t>
            </a:r>
            <a:endParaRPr sz="2000" dirty="0"/>
          </a:p>
          <a:p>
            <a:pPr marL="0" lvl="0" indent="0" algn="l" rtl="0">
              <a:lnSpc>
                <a:spcPct val="93000"/>
              </a:lnSpc>
              <a:spcBef>
                <a:spcPts val="1400"/>
              </a:spcBef>
              <a:spcAft>
                <a:spcPts val="0"/>
              </a:spcAft>
              <a:buClr>
                <a:schemeClr val="dk1"/>
              </a:buClr>
              <a:buSzPts val="1100"/>
              <a:buFont typeface="Arial"/>
              <a:buNone/>
            </a:pPr>
            <a:r>
              <a:rPr lang="en" sz="2000" dirty="0"/>
              <a:t>Which part of this CSS is the:</a:t>
            </a:r>
            <a:endParaRPr sz="2000" dirty="0"/>
          </a:p>
          <a:p>
            <a:pPr marL="457200" lvl="0" indent="-355600" algn="l" rtl="0">
              <a:lnSpc>
                <a:spcPct val="93000"/>
              </a:lnSpc>
              <a:spcBef>
                <a:spcPts val="1400"/>
              </a:spcBef>
              <a:spcAft>
                <a:spcPts val="0"/>
              </a:spcAft>
              <a:buSzPts val="2000"/>
              <a:buChar char="➔"/>
            </a:pPr>
            <a:r>
              <a:rPr lang="en-US" sz="2000" dirty="0"/>
              <a:t>S</a:t>
            </a:r>
            <a:r>
              <a:rPr lang="en" sz="2000" dirty="0"/>
              <a:t>elector</a:t>
            </a:r>
            <a:r>
              <a:rPr lang="zh-CN" altLang="en-US" sz="2000" dirty="0"/>
              <a:t> 选择器</a:t>
            </a:r>
            <a:r>
              <a:rPr lang="en" sz="2000" dirty="0"/>
              <a:t>? </a:t>
            </a:r>
            <a:endParaRPr sz="2000" dirty="0"/>
          </a:p>
          <a:p>
            <a:pPr marL="457200" lvl="0" indent="-355600" algn="l" rtl="0">
              <a:lnSpc>
                <a:spcPct val="93000"/>
              </a:lnSpc>
              <a:spcBef>
                <a:spcPts val="0"/>
              </a:spcBef>
              <a:spcAft>
                <a:spcPts val="0"/>
              </a:spcAft>
              <a:buSzPts val="2000"/>
              <a:buChar char="➔"/>
            </a:pPr>
            <a:r>
              <a:rPr lang="en-US" sz="2000" dirty="0"/>
              <a:t>P</a:t>
            </a:r>
            <a:r>
              <a:rPr lang="en" sz="2000" dirty="0" err="1"/>
              <a:t>roperty</a:t>
            </a:r>
            <a:r>
              <a:rPr lang="zh-CN" altLang="en-US" sz="2000" dirty="0"/>
              <a:t> 属性</a:t>
            </a:r>
            <a:r>
              <a:rPr lang="en" sz="2000" dirty="0"/>
              <a:t>? </a:t>
            </a:r>
            <a:endParaRPr sz="2000" dirty="0"/>
          </a:p>
          <a:p>
            <a:pPr marL="457200" lvl="0" indent="-355600" algn="l" rtl="0">
              <a:lnSpc>
                <a:spcPct val="93000"/>
              </a:lnSpc>
              <a:spcBef>
                <a:spcPts val="0"/>
              </a:spcBef>
              <a:spcAft>
                <a:spcPts val="0"/>
              </a:spcAft>
              <a:buSzPts val="2000"/>
              <a:buChar char="➔"/>
            </a:pPr>
            <a:r>
              <a:rPr lang="en-US" sz="2000" dirty="0"/>
              <a:t>V</a:t>
            </a:r>
            <a:r>
              <a:rPr lang="en" sz="2000" dirty="0" err="1"/>
              <a:t>alue</a:t>
            </a:r>
            <a:r>
              <a:rPr lang="zh-CN" altLang="en-US" sz="2000" dirty="0"/>
              <a:t> 值</a:t>
            </a:r>
            <a:r>
              <a:rPr lang="en" sz="2000" dirty="0"/>
              <a:t>?</a:t>
            </a:r>
            <a:endParaRPr sz="2000" dirty="0"/>
          </a:p>
          <a:p>
            <a:pPr marL="0" lvl="0" indent="0" algn="l" rtl="0">
              <a:lnSpc>
                <a:spcPct val="93000"/>
              </a:lnSpc>
              <a:spcBef>
                <a:spcPts val="140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sz="3600" dirty="0">
              <a:solidFill>
                <a:srgbClr val="15C2D2"/>
              </a:solidFill>
            </a:endParaRPr>
          </a:p>
        </p:txBody>
      </p:sp>
      <p:sp>
        <p:nvSpPr>
          <p:cNvPr id="556" name="Google Shape;556;p76"/>
          <p:cNvSpPr txBox="1">
            <a:spLocks noGrp="1"/>
          </p:cNvSpPr>
          <p:nvPr>
            <p:ph type="body" idx="1"/>
          </p:nvPr>
        </p:nvSpPr>
        <p:spPr>
          <a:xfrm>
            <a:off x="3715050" y="2028800"/>
            <a:ext cx="4420500" cy="14526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chemeClr val="dk1"/>
                </a:solidFill>
                <a:latin typeface="Consolas"/>
                <a:ea typeface="Consolas"/>
                <a:cs typeface="Consolas"/>
                <a:sym typeface="Consolas"/>
              </a:rPr>
              <a:t>body {</a:t>
            </a:r>
            <a:endParaRPr sz="20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2000">
                <a:solidFill>
                  <a:srgbClr val="000000"/>
                </a:solidFill>
                <a:latin typeface="Consolas"/>
                <a:ea typeface="Consolas"/>
                <a:cs typeface="Consolas"/>
                <a:sym typeface="Consolas"/>
              </a:rPr>
              <a:t>    background-color: purple;</a:t>
            </a:r>
            <a:endParaRPr sz="2000">
              <a:solidFill>
                <a:srgbClr val="000000"/>
              </a:solidFill>
              <a:latin typeface="Consolas"/>
              <a:ea typeface="Consolas"/>
              <a:cs typeface="Consolas"/>
              <a:sym typeface="Consolas"/>
            </a:endParaRPr>
          </a:p>
          <a:p>
            <a:pPr marL="0" lvl="0" indent="0" algn="l" rtl="0">
              <a:lnSpc>
                <a:spcPct val="100000"/>
              </a:lnSpc>
              <a:spcBef>
                <a:spcPts val="0"/>
              </a:spcBef>
              <a:spcAft>
                <a:spcPts val="0"/>
              </a:spcAft>
              <a:buNone/>
            </a:pPr>
            <a:r>
              <a:rPr lang="en" sz="2000">
                <a:solidFill>
                  <a:srgbClr val="000000"/>
                </a:solidFill>
                <a:latin typeface="Consolas"/>
                <a:ea typeface="Consolas"/>
                <a:cs typeface="Consolas"/>
                <a:sym typeface="Consolas"/>
              </a:rPr>
              <a:t>    color: aqua;</a:t>
            </a:r>
            <a:endParaRPr sz="2000">
              <a:solidFill>
                <a:srgbClr val="000000"/>
              </a:solidFill>
              <a:latin typeface="Consolas"/>
              <a:ea typeface="Consolas"/>
              <a:cs typeface="Consolas"/>
              <a:sym typeface="Consolas"/>
            </a:endParaRPr>
          </a:p>
          <a:p>
            <a:pPr marL="0" lvl="0" indent="0" algn="l" rtl="0">
              <a:lnSpc>
                <a:spcPct val="100000"/>
              </a:lnSpc>
              <a:spcBef>
                <a:spcPts val="0"/>
              </a:spcBef>
              <a:spcAft>
                <a:spcPts val="0"/>
              </a:spcAft>
              <a:buNone/>
            </a:pPr>
            <a:r>
              <a:rPr lang="en" sz="2000">
                <a:solidFill>
                  <a:srgbClr val="000000"/>
                </a:solidFill>
                <a:latin typeface="Consolas"/>
                <a:ea typeface="Consolas"/>
                <a:cs typeface="Consolas"/>
                <a:sym typeface="Consolas"/>
              </a:rPr>
              <a:t>}</a:t>
            </a:r>
            <a:endParaRPr sz="2000">
              <a:solidFill>
                <a:srgbClr val="000000"/>
              </a:solidFill>
              <a:latin typeface="Consolas"/>
              <a:ea typeface="Consolas"/>
              <a:cs typeface="Consolas"/>
              <a:sym typeface="Consolas"/>
            </a:endParaRPr>
          </a:p>
          <a:p>
            <a:pPr marL="0" lvl="0" indent="0" algn="l" rtl="0">
              <a:lnSpc>
                <a:spcPct val="93000"/>
              </a:lnSpc>
              <a:spcBef>
                <a:spcPts val="1400"/>
              </a:spcBef>
              <a:spcAft>
                <a:spcPts val="0"/>
              </a:spcAft>
              <a:buNone/>
            </a:pPr>
            <a:endParaRPr sz="2000">
              <a:solidFill>
                <a:schemeClr val="dk1"/>
              </a:solidFill>
              <a:latin typeface="Consolas"/>
              <a:ea typeface="Consolas"/>
              <a:cs typeface="Consolas"/>
              <a:sym typeface="Consolas"/>
            </a:endParaRPr>
          </a:p>
        </p:txBody>
      </p:sp>
    </p:spTree>
    <p:extLst>
      <p:ext uri="{BB962C8B-B14F-4D97-AF65-F5344CB8AC3E}">
        <p14:creationId xmlns:p14="http://schemas.microsoft.com/office/powerpoint/2010/main" val="2519804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The </a:t>
            </a:r>
            <a:r>
              <a:rPr lang="en">
                <a:latin typeface="Consolas"/>
                <a:ea typeface="Consolas"/>
                <a:cs typeface="Consolas"/>
                <a:sym typeface="Consolas"/>
              </a:rPr>
              <a:t>.css()</a:t>
            </a:r>
            <a:r>
              <a:rPr lang="en"/>
              <a:t> action 					</a:t>
            </a:r>
            <a:endParaRPr/>
          </a:p>
        </p:txBody>
      </p:sp>
      <p:sp>
        <p:nvSpPr>
          <p:cNvPr id="562" name="Google Shape;562;p77"/>
          <p:cNvSpPr txBox="1">
            <a:spLocks noGrp="1"/>
          </p:cNvSpPr>
          <p:nvPr>
            <p:ph type="body" idx="1"/>
          </p:nvPr>
        </p:nvSpPr>
        <p:spPr>
          <a:xfrm>
            <a:off x="539500" y="1257300"/>
            <a:ext cx="4032600" cy="3374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Clr>
                <a:schemeClr val="dk1"/>
              </a:buClr>
              <a:buSzPts val="1100"/>
              <a:buFont typeface="Arial"/>
              <a:buNone/>
            </a:pPr>
            <a:r>
              <a:rPr lang="en" sz="2400">
                <a:solidFill>
                  <a:schemeClr val="dk1"/>
                </a:solidFill>
              </a:rPr>
              <a:t>Let’s take a closer look into this </a:t>
            </a:r>
            <a:r>
              <a:rPr lang="en" sz="2400" u="sng">
                <a:solidFill>
                  <a:schemeClr val="hlink"/>
                </a:solidFill>
                <a:hlinkClick r:id="rId3"/>
              </a:rPr>
              <a:t>Popcode</a:t>
            </a:r>
            <a:r>
              <a:rPr lang="en" sz="2400">
                <a:solidFill>
                  <a:schemeClr val="dk1"/>
                </a:solidFill>
              </a:rPr>
              <a:t>.</a:t>
            </a:r>
            <a:br>
              <a:rPr lang="en" sz="2400">
                <a:solidFill>
                  <a:schemeClr val="dk1"/>
                </a:solidFill>
              </a:rPr>
            </a:br>
            <a:endParaRPr sz="2400">
              <a:solidFill>
                <a:schemeClr val="dk1"/>
              </a:solidFill>
            </a:endParaRPr>
          </a:p>
          <a:p>
            <a:pPr marL="0" lvl="0" indent="0" algn="l" rtl="0">
              <a:lnSpc>
                <a:spcPct val="93000"/>
              </a:lnSpc>
              <a:spcBef>
                <a:spcPts val="1400"/>
              </a:spcBef>
              <a:spcAft>
                <a:spcPts val="0"/>
              </a:spcAft>
              <a:buClr>
                <a:schemeClr val="dk1"/>
              </a:buClr>
              <a:buSzPts val="1100"/>
              <a:buFont typeface="Arial"/>
              <a:buNone/>
            </a:pPr>
            <a:endParaRPr sz="2400">
              <a:solidFill>
                <a:schemeClr val="dk1"/>
              </a:solidFill>
            </a:endParaRPr>
          </a:p>
          <a:p>
            <a:pPr marL="0" lvl="0" indent="0" algn="l" rtl="0">
              <a:lnSpc>
                <a:spcPct val="115000"/>
              </a:lnSpc>
              <a:spcBef>
                <a:spcPts val="0"/>
              </a:spcBef>
              <a:spcAft>
                <a:spcPts val="0"/>
              </a:spcAft>
              <a:buNone/>
            </a:pPr>
            <a:endParaRPr sz="2400">
              <a:solidFill>
                <a:schemeClr val="dk1"/>
              </a:solidFill>
            </a:endParaRPr>
          </a:p>
          <a:p>
            <a:pPr marL="0" lvl="0" indent="0" algn="l" rtl="0">
              <a:lnSpc>
                <a:spcPct val="93000"/>
              </a:lnSpc>
              <a:spcBef>
                <a:spcPts val="0"/>
              </a:spcBef>
              <a:spcAft>
                <a:spcPts val="0"/>
              </a:spcAft>
              <a:buNone/>
            </a:pPr>
            <a:endParaRPr sz="1400">
              <a:solidFill>
                <a:srgbClr val="0000FF"/>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0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endParaRPr sz="2400">
              <a:solidFill>
                <a:schemeClr val="dk1"/>
              </a:solidFill>
              <a:latin typeface="Helvetica Neue"/>
              <a:ea typeface="Helvetica Neue"/>
              <a:cs typeface="Helvetica Neue"/>
              <a:sym typeface="Helvetica Neue"/>
            </a:endParaRPr>
          </a:p>
        </p:txBody>
      </p:sp>
      <p:pic>
        <p:nvPicPr>
          <p:cNvPr id="563" name="Google Shape;563;p77" descr="giphy.gif"/>
          <p:cNvPicPr preferRelativeResize="0"/>
          <p:nvPr/>
        </p:nvPicPr>
        <p:blipFill>
          <a:blip r:embed="rId4">
            <a:alphaModFix/>
          </a:blip>
          <a:stretch>
            <a:fillRect/>
          </a:stretch>
        </p:blipFill>
        <p:spPr>
          <a:xfrm>
            <a:off x="4821225" y="1732788"/>
            <a:ext cx="3638550" cy="2276475"/>
          </a:xfrm>
          <a:prstGeom prst="rect">
            <a:avLst/>
          </a:prstGeom>
          <a:noFill/>
          <a:ln>
            <a:noFill/>
          </a:ln>
        </p:spPr>
      </p:pic>
    </p:spTree>
    <p:extLst>
      <p:ext uri="{BB962C8B-B14F-4D97-AF65-F5344CB8AC3E}">
        <p14:creationId xmlns:p14="http://schemas.microsoft.com/office/powerpoint/2010/main" val="66238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Interactive websites</a:t>
            </a:r>
            <a:endParaRPr/>
          </a:p>
        </p:txBody>
      </p:sp>
      <p:pic>
        <p:nvPicPr>
          <p:cNvPr id="560" name="Google Shape;560;p78"/>
          <p:cNvPicPr preferRelativeResize="0"/>
          <p:nvPr/>
        </p:nvPicPr>
        <p:blipFill rotWithShape="1">
          <a:blip r:embed="rId3">
            <a:alphaModFix/>
          </a:blip>
          <a:srcRect b="6933"/>
          <a:stretch/>
        </p:blipFill>
        <p:spPr>
          <a:xfrm>
            <a:off x="3296000" y="1257300"/>
            <a:ext cx="5177501" cy="3374400"/>
          </a:xfrm>
          <a:prstGeom prst="rect">
            <a:avLst/>
          </a:prstGeom>
          <a:noFill/>
          <a:ln w="9525" cap="flat" cmpd="sng">
            <a:solidFill>
              <a:srgbClr val="000000"/>
            </a:solidFill>
            <a:prstDash val="solid"/>
            <a:round/>
            <a:headEnd type="none" w="sm" len="sm"/>
            <a:tailEnd type="none" w="sm" len="sm"/>
          </a:ln>
        </p:spPr>
      </p:pic>
      <p:sp>
        <p:nvSpPr>
          <p:cNvPr id="561" name="Google Shape;561;p78"/>
          <p:cNvSpPr txBox="1"/>
          <p:nvPr/>
        </p:nvSpPr>
        <p:spPr>
          <a:xfrm>
            <a:off x="532950" y="1257300"/>
            <a:ext cx="2487900" cy="3374400"/>
          </a:xfrm>
          <a:prstGeom prst="rect">
            <a:avLst/>
          </a:prstGeom>
          <a:noFill/>
          <a:ln>
            <a:noFill/>
          </a:ln>
        </p:spPr>
        <p:txBody>
          <a:bodyPr spcFirstLastPara="1" wrap="square" lIns="91425" tIns="91425" rIns="91425" bIns="91425" anchor="ctr" anchorCtr="0">
            <a:noAutofit/>
          </a:bodyPr>
          <a:lstStyle/>
          <a:p>
            <a:pPr marL="0" lvl="0" indent="0" algn="l" rtl="0">
              <a:spcBef>
                <a:spcPts val="600"/>
              </a:spcBef>
              <a:spcAft>
                <a:spcPts val="0"/>
              </a:spcAft>
              <a:buNone/>
            </a:pPr>
            <a:r>
              <a:rPr lang="en" sz="2400">
                <a:latin typeface="Helvetica Neue"/>
                <a:ea typeface="Helvetica Neue"/>
                <a:cs typeface="Helvetica Neue"/>
                <a:sym typeface="Helvetica Neue"/>
              </a:rPr>
              <a:t>Our favorite websites are interactive.</a:t>
            </a:r>
            <a:endParaRPr sz="2400">
              <a:latin typeface="Helvetica Neue"/>
              <a:ea typeface="Helvetica Neue"/>
              <a:cs typeface="Helvetica Neue"/>
              <a:sym typeface="Helvetica Neue"/>
            </a:endParaRPr>
          </a:p>
          <a:p>
            <a:pPr marL="0" lvl="0" indent="0" algn="l" rtl="0">
              <a:spcBef>
                <a:spcPts val="600"/>
              </a:spcBef>
              <a:spcAft>
                <a:spcPts val="0"/>
              </a:spcAft>
              <a:buNone/>
            </a:pPr>
            <a:endParaRPr sz="2400">
              <a:latin typeface="Helvetica Neue"/>
              <a:ea typeface="Helvetica Neue"/>
              <a:cs typeface="Helvetica Neue"/>
              <a:sym typeface="Helvetica Neue"/>
            </a:endParaRPr>
          </a:p>
          <a:p>
            <a:pPr marL="0" lvl="0" indent="0" algn="l" rtl="0">
              <a:spcBef>
                <a:spcPts val="600"/>
              </a:spcBef>
              <a:spcAft>
                <a:spcPts val="0"/>
              </a:spcAft>
              <a:buNone/>
            </a:pPr>
            <a:r>
              <a:rPr lang="en" sz="2400" b="1">
                <a:latin typeface="Helvetica Neue"/>
                <a:ea typeface="Helvetica Neue"/>
                <a:cs typeface="Helvetica Neue"/>
                <a:sym typeface="Helvetica Neue"/>
              </a:rPr>
              <a:t>What do we mean by this?</a:t>
            </a:r>
            <a:endParaRPr sz="2400" b="1">
              <a:latin typeface="Helvetica Neue"/>
              <a:ea typeface="Helvetica Neue"/>
              <a:cs typeface="Helvetica Neue"/>
              <a:sym typeface="Helvetica Neue"/>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8"/>
          <p:cNvSpPr txBox="1"/>
          <p:nvPr/>
        </p:nvSpPr>
        <p:spPr>
          <a:xfrm>
            <a:off x="490800" y="1269850"/>
            <a:ext cx="8079459" cy="2061376"/>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2000" dirty="0">
                <a:solidFill>
                  <a:srgbClr val="B7B7B7"/>
                </a:solidFill>
                <a:latin typeface="Consolas"/>
                <a:ea typeface="Consolas"/>
                <a:cs typeface="Consolas"/>
                <a:sym typeface="Consolas"/>
              </a:rPr>
              <a:t>$(".change").click(function)() {</a:t>
            </a:r>
            <a:endParaRPr sz="2000" dirty="0">
              <a:solidFill>
                <a:srgbClr val="B7B7B7"/>
              </a:solidFill>
              <a:latin typeface="Consolas"/>
              <a:ea typeface="Consolas"/>
              <a:cs typeface="Consolas"/>
              <a:sym typeface="Consolas"/>
            </a:endParaRPr>
          </a:p>
          <a:p>
            <a:pPr marL="0" lvl="0" indent="0" algn="l" rtl="0">
              <a:lnSpc>
                <a:spcPct val="150000"/>
              </a:lnSpc>
              <a:spcBef>
                <a:spcPts val="0"/>
              </a:spcBef>
              <a:spcAft>
                <a:spcPts val="0"/>
              </a:spcAft>
              <a:buNone/>
            </a:pPr>
            <a:r>
              <a:rPr lang="zh-CN" altLang="en-US" sz="2000" dirty="0">
                <a:solidFill>
                  <a:srgbClr val="3F3B39"/>
                </a:solidFill>
                <a:latin typeface="Consolas"/>
                <a:ea typeface="Consolas"/>
                <a:cs typeface="Consolas"/>
                <a:sym typeface="Consolas"/>
              </a:rPr>
              <a:t>     </a:t>
            </a:r>
            <a:r>
              <a:rPr lang="en" sz="2000" dirty="0">
                <a:solidFill>
                  <a:srgbClr val="3F3B39"/>
                </a:solidFill>
                <a:latin typeface="Consolas"/>
                <a:ea typeface="Consolas"/>
                <a:cs typeface="Consolas"/>
                <a:sym typeface="Consolas"/>
              </a:rPr>
              <a:t>$("body")</a:t>
            </a:r>
            <a:r>
              <a:rPr lang="en" sz="2000" u="sng" dirty="0">
                <a:solidFill>
                  <a:srgbClr val="FFAA7B"/>
                </a:solidFill>
                <a:latin typeface="Consolas"/>
                <a:ea typeface="Consolas"/>
                <a:cs typeface="Consolas"/>
                <a:sym typeface="Consolas"/>
              </a:rPr>
              <a:t>.</a:t>
            </a:r>
            <a:r>
              <a:rPr lang="en" sz="2000" u="sng" dirty="0" err="1">
                <a:solidFill>
                  <a:srgbClr val="FFAA7B"/>
                </a:solidFill>
                <a:latin typeface="Consolas"/>
                <a:ea typeface="Consolas"/>
                <a:cs typeface="Consolas"/>
                <a:sym typeface="Consolas"/>
              </a:rPr>
              <a:t>css</a:t>
            </a:r>
            <a:r>
              <a:rPr lang="en" sz="2000" dirty="0">
                <a:solidFill>
                  <a:srgbClr val="3F3B39"/>
                </a:solidFill>
                <a:latin typeface="Consolas"/>
                <a:ea typeface="Consolas"/>
                <a:cs typeface="Consolas"/>
                <a:sym typeface="Consolas"/>
              </a:rPr>
              <a:t>("color", "aqua");</a:t>
            </a:r>
            <a:endParaRPr sz="2000" dirty="0">
              <a:solidFill>
                <a:srgbClr val="3F3B39"/>
              </a:solidFill>
              <a:latin typeface="Consolas"/>
              <a:ea typeface="Consolas"/>
              <a:cs typeface="Consolas"/>
              <a:sym typeface="Consolas"/>
            </a:endParaRPr>
          </a:p>
          <a:p>
            <a:pPr marL="0" lvl="0" indent="0" algn="l" rtl="0">
              <a:lnSpc>
                <a:spcPct val="150000"/>
              </a:lnSpc>
              <a:spcBef>
                <a:spcPts val="0"/>
              </a:spcBef>
              <a:spcAft>
                <a:spcPts val="0"/>
              </a:spcAft>
              <a:buNone/>
            </a:pPr>
            <a:r>
              <a:rPr lang="en" sz="2000" dirty="0">
                <a:solidFill>
                  <a:srgbClr val="B7B7B7"/>
                </a:solidFill>
                <a:latin typeface="Consolas"/>
                <a:ea typeface="Consolas"/>
                <a:cs typeface="Consolas"/>
                <a:sym typeface="Consolas"/>
              </a:rPr>
              <a:t>});</a:t>
            </a:r>
            <a:endParaRPr sz="2000" dirty="0">
              <a:latin typeface="Consolas"/>
              <a:ea typeface="Consolas"/>
              <a:cs typeface="Consolas"/>
              <a:sym typeface="Consolas"/>
            </a:endParaRPr>
          </a:p>
        </p:txBody>
      </p:sp>
      <p:sp>
        <p:nvSpPr>
          <p:cNvPr id="569" name="Google Shape;569;p78"/>
          <p:cNvSpPr/>
          <p:nvPr/>
        </p:nvSpPr>
        <p:spPr>
          <a:xfrm>
            <a:off x="2563250" y="2197900"/>
            <a:ext cx="702900" cy="2934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The .css() action 					</a:t>
            </a:r>
            <a:endParaRPr/>
          </a:p>
        </p:txBody>
      </p:sp>
      <p:sp>
        <p:nvSpPr>
          <p:cNvPr id="571" name="Google Shape;571;p78"/>
          <p:cNvSpPr/>
          <p:nvPr/>
        </p:nvSpPr>
        <p:spPr>
          <a:xfrm>
            <a:off x="1875050" y="3787824"/>
            <a:ext cx="2079300" cy="796787"/>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Clr>
                <a:schemeClr val="dk1"/>
              </a:buClr>
              <a:buSzPts val="1100"/>
              <a:buFont typeface="Arial"/>
              <a:buNone/>
            </a:pPr>
            <a:r>
              <a:rPr lang="en" sz="2400" b="1" u="sng" dirty="0">
                <a:solidFill>
                  <a:srgbClr val="FFAA7B"/>
                </a:solidFill>
                <a:latin typeface="Helvetica Neue"/>
                <a:ea typeface="Helvetica Neue"/>
                <a:cs typeface="Helvetica Neue"/>
                <a:sym typeface="Helvetica Neue"/>
              </a:rPr>
              <a:t>.</a:t>
            </a:r>
            <a:r>
              <a:rPr lang="en" sz="2400" b="1" u="sng" dirty="0" err="1">
                <a:solidFill>
                  <a:srgbClr val="FFAA7B"/>
                </a:solidFill>
                <a:latin typeface="Helvetica Neue"/>
                <a:ea typeface="Helvetica Neue"/>
                <a:cs typeface="Helvetica Neue"/>
                <a:sym typeface="Helvetica Neue"/>
              </a:rPr>
              <a:t>css</a:t>
            </a:r>
            <a:r>
              <a:rPr lang="en" sz="2400" b="1" u="sng" dirty="0">
                <a:solidFill>
                  <a:srgbClr val="FFAA7B"/>
                </a:solidFill>
                <a:latin typeface="Helvetica Neue"/>
                <a:ea typeface="Helvetica Neue"/>
                <a:cs typeface="Helvetica Neue"/>
                <a:sym typeface="Helvetica Neue"/>
              </a:rPr>
              <a:t> action</a:t>
            </a:r>
            <a:r>
              <a:rPr lang="zh-CN" altLang="en-US" sz="2400" b="1" u="sng" dirty="0">
                <a:solidFill>
                  <a:srgbClr val="FFAA7B"/>
                </a:solidFill>
                <a:latin typeface="Helvetica Neue"/>
                <a:ea typeface="Helvetica Neue"/>
                <a:cs typeface="Helvetica Neue"/>
                <a:sym typeface="Helvetica Neue"/>
              </a:rPr>
              <a:t> </a:t>
            </a:r>
            <a:r>
              <a:rPr lang="zh-CN" altLang="en-US" sz="2400" b="1" u="sng" dirty="0">
                <a:solidFill>
                  <a:srgbClr val="FF0000"/>
                </a:solidFill>
                <a:latin typeface="Helvetica Neue"/>
                <a:ea typeface="Helvetica Neue"/>
                <a:cs typeface="Helvetica Neue"/>
                <a:sym typeface="Helvetica Neue"/>
              </a:rPr>
              <a:t>（修改</a:t>
            </a:r>
            <a:r>
              <a:rPr lang="en-US" altLang="zh-CN" sz="2400" b="1" u="sng" dirty="0">
                <a:solidFill>
                  <a:srgbClr val="FF0000"/>
                </a:solidFill>
                <a:latin typeface="Helvetica Neue"/>
                <a:ea typeface="Helvetica Neue"/>
                <a:cs typeface="Helvetica Neue"/>
                <a:sym typeface="Helvetica Neue"/>
              </a:rPr>
              <a:t>CSS)</a:t>
            </a:r>
            <a:endParaRPr sz="2400" b="1" u="sng" dirty="0">
              <a:solidFill>
                <a:srgbClr val="FF0000"/>
              </a:solidFill>
              <a:latin typeface="Helvetica Neue"/>
              <a:ea typeface="Helvetica Neue"/>
              <a:cs typeface="Helvetica Neue"/>
              <a:sym typeface="Helvetica Neue"/>
            </a:endParaRPr>
          </a:p>
          <a:p>
            <a:pPr marL="0" lvl="0" indent="0" algn="ctr" rtl="0">
              <a:spcBef>
                <a:spcPts val="0"/>
              </a:spcBef>
              <a:spcAft>
                <a:spcPts val="0"/>
              </a:spcAft>
              <a:buNone/>
            </a:pPr>
            <a:endParaRPr b="1" dirty="0">
              <a:latin typeface="Helvetica Neue"/>
              <a:ea typeface="Helvetica Neue"/>
              <a:cs typeface="Helvetica Neue"/>
              <a:sym typeface="Helvetica Neue"/>
            </a:endParaRPr>
          </a:p>
        </p:txBody>
      </p:sp>
      <p:cxnSp>
        <p:nvCxnSpPr>
          <p:cNvPr id="572" name="Google Shape;572;p78"/>
          <p:cNvCxnSpPr>
            <a:cxnSpLocks/>
            <a:stCxn id="571" idx="0"/>
            <a:endCxn id="569" idx="2"/>
          </p:cNvCxnSpPr>
          <p:nvPr/>
        </p:nvCxnSpPr>
        <p:spPr>
          <a:xfrm flipV="1">
            <a:off x="2914700" y="2491300"/>
            <a:ext cx="0" cy="1296524"/>
          </a:xfrm>
          <a:prstGeom prst="straightConnector1">
            <a:avLst/>
          </a:prstGeom>
          <a:noFill/>
          <a:ln w="19050" cap="flat" cmpd="sng">
            <a:solidFill>
              <a:srgbClr val="0080FF"/>
            </a:solidFill>
            <a:prstDash val="solid"/>
            <a:round/>
            <a:headEnd type="none" w="med" len="med"/>
            <a:tailEnd type="none" w="med" len="med"/>
          </a:ln>
        </p:spPr>
      </p:cxnSp>
      <p:pic>
        <p:nvPicPr>
          <p:cNvPr id="573" name="Google Shape;573;p78"/>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1132282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9"/>
          <p:cNvSpPr txBox="1"/>
          <p:nvPr/>
        </p:nvSpPr>
        <p:spPr>
          <a:xfrm>
            <a:off x="490800" y="1176615"/>
            <a:ext cx="8162400" cy="1722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2400" dirty="0">
                <a:solidFill>
                  <a:srgbClr val="B7B7B7"/>
                </a:solidFill>
                <a:latin typeface="Consolas"/>
                <a:ea typeface="Consolas"/>
                <a:cs typeface="Consolas"/>
                <a:sym typeface="Consolas"/>
              </a:rPr>
              <a:t>$(".change").click(function)() {</a:t>
            </a:r>
            <a:endParaRPr sz="2400" dirty="0">
              <a:solidFill>
                <a:srgbClr val="B7B7B7"/>
              </a:solidFill>
              <a:latin typeface="Consolas"/>
              <a:ea typeface="Consolas"/>
              <a:cs typeface="Consolas"/>
              <a:sym typeface="Consolas"/>
            </a:endParaRPr>
          </a:p>
          <a:p>
            <a:pPr marL="0" lvl="0" indent="0" algn="l" rtl="0">
              <a:lnSpc>
                <a:spcPct val="150000"/>
              </a:lnSpc>
              <a:spcBef>
                <a:spcPts val="0"/>
              </a:spcBef>
              <a:spcAft>
                <a:spcPts val="0"/>
              </a:spcAft>
              <a:buNone/>
            </a:pPr>
            <a:r>
              <a:rPr lang="zh-CN" altLang="en-US" sz="2400" dirty="0">
                <a:solidFill>
                  <a:srgbClr val="3F3B39"/>
                </a:solidFill>
                <a:latin typeface="Consolas"/>
                <a:ea typeface="Consolas"/>
                <a:cs typeface="Consolas"/>
                <a:sym typeface="Consolas"/>
              </a:rPr>
              <a:t>   </a:t>
            </a:r>
            <a:r>
              <a:rPr lang="en" sz="2400" dirty="0">
                <a:solidFill>
                  <a:srgbClr val="3F3B39"/>
                </a:solidFill>
                <a:latin typeface="Consolas"/>
                <a:ea typeface="Consolas"/>
                <a:cs typeface="Consolas"/>
                <a:sym typeface="Consolas"/>
              </a:rPr>
              <a:t>$("body")</a:t>
            </a:r>
            <a:r>
              <a:rPr lang="en" sz="2400" dirty="0">
                <a:solidFill>
                  <a:srgbClr val="FFAA7B"/>
                </a:solidFill>
                <a:latin typeface="Consolas"/>
                <a:ea typeface="Consolas"/>
                <a:cs typeface="Consolas"/>
                <a:sym typeface="Consolas"/>
              </a:rPr>
              <a:t>.</a:t>
            </a:r>
            <a:r>
              <a:rPr lang="en" sz="2400" dirty="0" err="1">
                <a:solidFill>
                  <a:srgbClr val="FFAA7B"/>
                </a:solidFill>
                <a:latin typeface="Consolas"/>
                <a:ea typeface="Consolas"/>
                <a:cs typeface="Consolas"/>
                <a:sym typeface="Consolas"/>
              </a:rPr>
              <a:t>css</a:t>
            </a:r>
            <a:r>
              <a:rPr lang="en" sz="2400" dirty="0">
                <a:solidFill>
                  <a:srgbClr val="3F3B39"/>
                </a:solidFill>
                <a:latin typeface="Consolas"/>
                <a:ea typeface="Consolas"/>
                <a:cs typeface="Consolas"/>
                <a:sym typeface="Consolas"/>
              </a:rPr>
              <a:t>(</a:t>
            </a:r>
            <a:r>
              <a:rPr lang="en" sz="2400" b="1" dirty="0">
                <a:solidFill>
                  <a:srgbClr val="3F3B39"/>
                </a:solidFill>
                <a:latin typeface="Consolas"/>
                <a:ea typeface="Consolas"/>
                <a:cs typeface="Consolas"/>
                <a:sym typeface="Consolas"/>
              </a:rPr>
              <a:t>"color"</a:t>
            </a:r>
            <a:r>
              <a:rPr lang="en" sz="2400" dirty="0">
                <a:solidFill>
                  <a:srgbClr val="3F3B39"/>
                </a:solidFill>
                <a:latin typeface="Consolas"/>
                <a:ea typeface="Consolas"/>
                <a:cs typeface="Consolas"/>
                <a:sym typeface="Consolas"/>
              </a:rPr>
              <a:t>, </a:t>
            </a:r>
            <a:r>
              <a:rPr lang="en" sz="2400" b="1" dirty="0">
                <a:solidFill>
                  <a:srgbClr val="3F3B39"/>
                </a:solidFill>
                <a:latin typeface="Consolas"/>
                <a:ea typeface="Consolas"/>
                <a:cs typeface="Consolas"/>
                <a:sym typeface="Consolas"/>
              </a:rPr>
              <a:t>"aqua"</a:t>
            </a:r>
            <a:r>
              <a:rPr lang="en" sz="2400" dirty="0">
                <a:solidFill>
                  <a:srgbClr val="3F3B39"/>
                </a:solidFill>
                <a:latin typeface="Consolas"/>
                <a:ea typeface="Consolas"/>
                <a:cs typeface="Consolas"/>
                <a:sym typeface="Consolas"/>
              </a:rPr>
              <a:t>);</a:t>
            </a:r>
            <a:endParaRPr sz="2400" dirty="0">
              <a:solidFill>
                <a:srgbClr val="3F3B39"/>
              </a:solidFill>
              <a:latin typeface="Consolas"/>
              <a:ea typeface="Consolas"/>
              <a:cs typeface="Consolas"/>
              <a:sym typeface="Consolas"/>
            </a:endParaRPr>
          </a:p>
          <a:p>
            <a:pPr marL="0" lvl="0" indent="0" algn="l" rtl="0">
              <a:lnSpc>
                <a:spcPct val="150000"/>
              </a:lnSpc>
              <a:spcBef>
                <a:spcPts val="0"/>
              </a:spcBef>
              <a:spcAft>
                <a:spcPts val="0"/>
              </a:spcAft>
              <a:buNone/>
            </a:pPr>
            <a:r>
              <a:rPr lang="en" sz="2400" dirty="0">
                <a:solidFill>
                  <a:srgbClr val="B7B7B7"/>
                </a:solidFill>
                <a:latin typeface="Consolas"/>
                <a:ea typeface="Consolas"/>
                <a:cs typeface="Consolas"/>
                <a:sym typeface="Consolas"/>
              </a:rPr>
              <a:t>});</a:t>
            </a:r>
            <a:endParaRPr sz="2400" dirty="0">
              <a:latin typeface="Consolas"/>
              <a:ea typeface="Consolas"/>
              <a:cs typeface="Consolas"/>
              <a:sym typeface="Consolas"/>
            </a:endParaRPr>
          </a:p>
        </p:txBody>
      </p:sp>
      <p:sp>
        <p:nvSpPr>
          <p:cNvPr id="579" name="Google Shape;579;p79"/>
          <p:cNvSpPr/>
          <p:nvPr/>
        </p:nvSpPr>
        <p:spPr>
          <a:xfrm>
            <a:off x="3401525" y="1825025"/>
            <a:ext cx="1183500" cy="4209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The .css() action 					</a:t>
            </a:r>
            <a:endParaRPr/>
          </a:p>
        </p:txBody>
      </p:sp>
      <p:sp>
        <p:nvSpPr>
          <p:cNvPr id="581" name="Google Shape;581;p79"/>
          <p:cNvSpPr/>
          <p:nvPr/>
        </p:nvSpPr>
        <p:spPr>
          <a:xfrm>
            <a:off x="3542763" y="3202626"/>
            <a:ext cx="2763443" cy="529493"/>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r>
              <a:rPr lang="en-US" sz="2400" b="1" u="sng" dirty="0">
                <a:solidFill>
                  <a:srgbClr val="FFAA7B"/>
                </a:solidFill>
                <a:latin typeface="Helvetica Neue"/>
                <a:ea typeface="Helvetica Neue"/>
                <a:cs typeface="Helvetica Neue"/>
                <a:sym typeface="Helvetica Neue"/>
              </a:rPr>
              <a:t>A</a:t>
            </a:r>
            <a:r>
              <a:rPr lang="en" sz="2400" b="1" u="sng" dirty="0" err="1">
                <a:solidFill>
                  <a:srgbClr val="FFAA7B"/>
                </a:solidFill>
                <a:latin typeface="Helvetica Neue"/>
                <a:ea typeface="Helvetica Neue"/>
                <a:cs typeface="Helvetica Neue"/>
                <a:sym typeface="Helvetica Neue"/>
              </a:rPr>
              <a:t>rguments</a:t>
            </a:r>
            <a:r>
              <a:rPr lang="zh-CN" altLang="en-US" sz="2400" b="1" u="sng" dirty="0">
                <a:solidFill>
                  <a:srgbClr val="FFAA7B"/>
                </a:solidFill>
                <a:latin typeface="Helvetica Neue"/>
                <a:ea typeface="Helvetica Neue"/>
                <a:cs typeface="Helvetica Neue"/>
                <a:sym typeface="Helvetica Neue"/>
              </a:rPr>
              <a:t> 参数</a:t>
            </a:r>
            <a:endParaRPr sz="2400" b="1" u="sng" dirty="0">
              <a:solidFill>
                <a:srgbClr val="FFAA7B"/>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
        <p:nvSpPr>
          <p:cNvPr id="582" name="Google Shape;582;p79"/>
          <p:cNvSpPr/>
          <p:nvPr/>
        </p:nvSpPr>
        <p:spPr>
          <a:xfrm>
            <a:off x="4879825" y="1825025"/>
            <a:ext cx="1066800" cy="4209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3" name="Google Shape;583;p79"/>
          <p:cNvCxnSpPr>
            <a:endCxn id="579" idx="2"/>
          </p:cNvCxnSpPr>
          <p:nvPr/>
        </p:nvCxnSpPr>
        <p:spPr>
          <a:xfrm rot="10800000">
            <a:off x="3993275" y="2245925"/>
            <a:ext cx="7200" cy="956700"/>
          </a:xfrm>
          <a:prstGeom prst="straightConnector1">
            <a:avLst/>
          </a:prstGeom>
          <a:noFill/>
          <a:ln w="19050" cap="flat" cmpd="sng">
            <a:solidFill>
              <a:srgbClr val="0080FF"/>
            </a:solidFill>
            <a:prstDash val="solid"/>
            <a:round/>
            <a:headEnd type="none" w="med" len="med"/>
            <a:tailEnd type="none" w="med" len="med"/>
          </a:ln>
        </p:spPr>
      </p:cxnSp>
      <p:cxnSp>
        <p:nvCxnSpPr>
          <p:cNvPr id="584" name="Google Shape;584;p79"/>
          <p:cNvCxnSpPr>
            <a:endCxn id="582" idx="2"/>
          </p:cNvCxnSpPr>
          <p:nvPr/>
        </p:nvCxnSpPr>
        <p:spPr>
          <a:xfrm rot="10800000">
            <a:off x="5413225" y="2245925"/>
            <a:ext cx="0" cy="966300"/>
          </a:xfrm>
          <a:prstGeom prst="straightConnector1">
            <a:avLst/>
          </a:prstGeom>
          <a:noFill/>
          <a:ln w="19050" cap="flat" cmpd="sng">
            <a:solidFill>
              <a:srgbClr val="0080FF"/>
            </a:solidFill>
            <a:prstDash val="solid"/>
            <a:round/>
            <a:headEnd type="none" w="med" len="med"/>
            <a:tailEnd type="none" w="med" len="med"/>
          </a:ln>
        </p:spPr>
      </p:cxnSp>
      <p:sp>
        <p:nvSpPr>
          <p:cNvPr id="585" name="Google Shape;585;p79"/>
          <p:cNvSpPr txBox="1">
            <a:spLocks noGrp="1"/>
          </p:cNvSpPr>
          <p:nvPr>
            <p:ph type="body" idx="1"/>
          </p:nvPr>
        </p:nvSpPr>
        <p:spPr>
          <a:xfrm>
            <a:off x="536250" y="3938400"/>
            <a:ext cx="8071500" cy="45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200"/>
              <a:t>Which argument is the CSS property? Which is the value?</a:t>
            </a:r>
            <a:endParaRPr sz="2200"/>
          </a:p>
        </p:txBody>
      </p:sp>
      <p:pic>
        <p:nvPicPr>
          <p:cNvPr id="586" name="Google Shape;586;p79"/>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2293055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The .text() action				</a:t>
            </a:r>
            <a:endParaRPr/>
          </a:p>
        </p:txBody>
      </p:sp>
      <p:sp>
        <p:nvSpPr>
          <p:cNvPr id="592" name="Google Shape;592;p80"/>
          <p:cNvSpPr txBox="1">
            <a:spLocks noGrp="1"/>
          </p:cNvSpPr>
          <p:nvPr>
            <p:ph type="body" idx="1"/>
          </p:nvPr>
        </p:nvSpPr>
        <p:spPr>
          <a:xfrm>
            <a:off x="539500" y="1257300"/>
            <a:ext cx="8071500" cy="5961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400">
                <a:solidFill>
                  <a:schemeClr val="dk1"/>
                </a:solidFill>
              </a:rPr>
              <a:t>Let’s learn one more jQuery action that takes </a:t>
            </a:r>
            <a:r>
              <a:rPr lang="en" sz="2400" b="1">
                <a:solidFill>
                  <a:srgbClr val="FFAA7B"/>
                </a:solidFill>
              </a:rPr>
              <a:t>arguments</a:t>
            </a:r>
            <a:r>
              <a:rPr lang="en" sz="2400">
                <a:solidFill>
                  <a:schemeClr val="dk1"/>
                </a:solidFill>
              </a:rPr>
              <a:t>:</a:t>
            </a:r>
            <a:endParaRPr sz="2400">
              <a:solidFill>
                <a:schemeClr val="dk1"/>
              </a:solidFill>
              <a:latin typeface="Helvetica Neue"/>
              <a:ea typeface="Helvetica Neue"/>
              <a:cs typeface="Helvetica Neue"/>
              <a:sym typeface="Helvetica Neue"/>
            </a:endParaRPr>
          </a:p>
        </p:txBody>
      </p:sp>
      <p:sp>
        <p:nvSpPr>
          <p:cNvPr id="593" name="Google Shape;593;p80"/>
          <p:cNvSpPr txBox="1">
            <a:spLocks noGrp="1"/>
          </p:cNvSpPr>
          <p:nvPr>
            <p:ph type="body" idx="1"/>
          </p:nvPr>
        </p:nvSpPr>
        <p:spPr>
          <a:xfrm>
            <a:off x="1999465" y="2117001"/>
            <a:ext cx="4032600" cy="1301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B7B7B7"/>
                </a:solidFill>
                <a:latin typeface="Consolas"/>
                <a:ea typeface="Consolas"/>
                <a:cs typeface="Consolas"/>
                <a:sym typeface="Consolas"/>
              </a:rPr>
              <a:t>$("button").click(function(){</a:t>
            </a:r>
            <a:endParaRPr dirty="0">
              <a:solidFill>
                <a:srgbClr val="B7B7B7"/>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dirty="0">
                <a:solidFill>
                  <a:schemeClr val="dk1"/>
                </a:solidFill>
                <a:latin typeface="Consolas"/>
                <a:ea typeface="Consolas"/>
                <a:cs typeface="Consolas"/>
                <a:sym typeface="Consolas"/>
              </a:rPr>
              <a:t>	</a:t>
            </a:r>
            <a:r>
              <a:rPr lang="en" dirty="0">
                <a:solidFill>
                  <a:srgbClr val="3F3B39"/>
                </a:solidFill>
                <a:latin typeface="Consolas"/>
                <a:ea typeface="Consolas"/>
                <a:cs typeface="Consolas"/>
                <a:sym typeface="Consolas"/>
              </a:rPr>
              <a:t>$("</a:t>
            </a:r>
            <a:r>
              <a:rPr lang="en" dirty="0">
                <a:solidFill>
                  <a:schemeClr val="dk1"/>
                </a:solidFill>
                <a:latin typeface="Consolas"/>
                <a:ea typeface="Consolas"/>
                <a:cs typeface="Consolas"/>
                <a:sym typeface="Consolas"/>
              </a:rPr>
              <a:t>.</a:t>
            </a:r>
            <a:r>
              <a:rPr lang="en" dirty="0">
                <a:solidFill>
                  <a:srgbClr val="3F3B39"/>
                </a:solidFill>
                <a:latin typeface="Consolas"/>
                <a:ea typeface="Consolas"/>
                <a:cs typeface="Consolas"/>
                <a:sym typeface="Consolas"/>
              </a:rPr>
              <a:t>my-reply")</a:t>
            </a:r>
            <a:r>
              <a:rPr lang="en" b="1" dirty="0">
                <a:solidFill>
                  <a:srgbClr val="FFAA7B"/>
                </a:solidFill>
                <a:latin typeface="Consolas"/>
                <a:ea typeface="Consolas"/>
                <a:cs typeface="Consolas"/>
                <a:sym typeface="Consolas"/>
              </a:rPr>
              <a:t>.</a:t>
            </a:r>
            <a:r>
              <a:rPr lang="en" b="1" u="sng" dirty="0">
                <a:solidFill>
                  <a:srgbClr val="FFAA7B"/>
                </a:solidFill>
                <a:latin typeface="Consolas"/>
                <a:ea typeface="Consolas"/>
                <a:cs typeface="Consolas"/>
                <a:sym typeface="Consolas"/>
              </a:rPr>
              <a:t>text</a:t>
            </a:r>
            <a:r>
              <a:rPr lang="en" dirty="0">
                <a:solidFill>
                  <a:srgbClr val="3F3B39"/>
                </a:solidFill>
                <a:latin typeface="Consolas"/>
                <a:ea typeface="Consolas"/>
                <a:cs typeface="Consolas"/>
                <a:sym typeface="Consolas"/>
              </a:rPr>
              <a:t>("Hello!");</a:t>
            </a:r>
            <a:endParaRPr dirty="0">
              <a:solidFill>
                <a:srgbClr val="3F3B39"/>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dirty="0">
                <a:solidFill>
                  <a:srgbClr val="B7B7B7"/>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93000"/>
              </a:lnSpc>
              <a:spcBef>
                <a:spcPts val="1400"/>
              </a:spcBef>
              <a:spcAft>
                <a:spcPts val="0"/>
              </a:spcAft>
              <a:buNone/>
            </a:pPr>
            <a:endParaRPr sz="2000" dirty="0">
              <a:solidFill>
                <a:schemeClr val="dk1"/>
              </a:solidFill>
              <a:latin typeface="Consolas"/>
              <a:ea typeface="Consolas"/>
              <a:cs typeface="Consolas"/>
              <a:sym typeface="Consolas"/>
            </a:endParaRPr>
          </a:p>
        </p:txBody>
      </p:sp>
      <p:sp>
        <p:nvSpPr>
          <p:cNvPr id="594" name="Google Shape;594;p80"/>
          <p:cNvSpPr txBox="1"/>
          <p:nvPr/>
        </p:nvSpPr>
        <p:spPr>
          <a:xfrm>
            <a:off x="2133150" y="3749400"/>
            <a:ext cx="4877700" cy="882300"/>
          </a:xfrm>
          <a:prstGeom prst="rect">
            <a:avLst/>
          </a:prstGeom>
          <a:noFill/>
          <a:ln>
            <a:noFill/>
          </a:ln>
        </p:spPr>
        <p:txBody>
          <a:bodyPr spcFirstLastPara="1" wrap="square" lIns="91425" tIns="91425" rIns="91425" bIns="91425" anchor="t" anchorCtr="0">
            <a:noAutofit/>
          </a:bodyPr>
          <a:lstStyle/>
          <a:p>
            <a:pPr marL="0" lvl="0" indent="0" algn="l" rtl="0">
              <a:lnSpc>
                <a:spcPct val="93000"/>
              </a:lnSpc>
              <a:spcBef>
                <a:spcPts val="1400"/>
              </a:spcBef>
              <a:spcAft>
                <a:spcPts val="0"/>
              </a:spcAft>
              <a:buNone/>
            </a:pPr>
            <a:r>
              <a:rPr lang="en" sz="2200">
                <a:solidFill>
                  <a:schemeClr val="dk1"/>
                </a:solidFill>
                <a:latin typeface="Helvetica Neue"/>
                <a:ea typeface="Helvetica Neue"/>
                <a:cs typeface="Helvetica Neue"/>
                <a:sym typeface="Helvetica Neue"/>
              </a:rPr>
              <a:t>What do you think this code will do? </a:t>
            </a:r>
            <a:endParaRPr sz="2200">
              <a:solidFill>
                <a:schemeClr val="dk1"/>
              </a:solidFill>
              <a:latin typeface="Helvetica Neue"/>
              <a:ea typeface="Helvetica Neue"/>
              <a:cs typeface="Helvetica Neue"/>
              <a:sym typeface="Helvetica Neue"/>
            </a:endParaRPr>
          </a:p>
        </p:txBody>
      </p:sp>
      <p:sp>
        <p:nvSpPr>
          <p:cNvPr id="595" name="Google Shape;595;p80"/>
          <p:cNvSpPr/>
          <p:nvPr/>
        </p:nvSpPr>
        <p:spPr>
          <a:xfrm>
            <a:off x="3056125" y="2698100"/>
            <a:ext cx="684300" cy="4209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0"/>
          <p:cNvSpPr/>
          <p:nvPr/>
        </p:nvSpPr>
        <p:spPr>
          <a:xfrm>
            <a:off x="5664000" y="2859100"/>
            <a:ext cx="2251500" cy="822902"/>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r>
              <a:rPr lang="en" sz="2400" b="1" u="sng" dirty="0">
                <a:solidFill>
                  <a:srgbClr val="FFAA7B"/>
                </a:solidFill>
                <a:latin typeface="Helvetica Neue"/>
                <a:ea typeface="Helvetica Neue"/>
                <a:cs typeface="Helvetica Neue"/>
                <a:sym typeface="Helvetica Neue"/>
              </a:rPr>
              <a:t>.text action</a:t>
            </a:r>
            <a:r>
              <a:rPr lang="zh-CN" altLang="en-US" sz="2400" b="1" u="sng" dirty="0">
                <a:solidFill>
                  <a:srgbClr val="FFAA7B"/>
                </a:solidFill>
                <a:latin typeface="Helvetica Neue"/>
                <a:ea typeface="Helvetica Neue"/>
                <a:cs typeface="Helvetica Neue"/>
                <a:sym typeface="Helvetica Neue"/>
              </a:rPr>
              <a:t>（修改文本）</a:t>
            </a:r>
            <a:endParaRPr sz="2400" b="1" u="sng" dirty="0">
              <a:solidFill>
                <a:srgbClr val="FFAA7B"/>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cxnSp>
        <p:nvCxnSpPr>
          <p:cNvPr id="597" name="Google Shape;597;p80"/>
          <p:cNvCxnSpPr>
            <a:cxnSpLocks/>
            <a:stCxn id="596" idx="1"/>
          </p:cNvCxnSpPr>
          <p:nvPr/>
        </p:nvCxnSpPr>
        <p:spPr>
          <a:xfrm flipH="1" flipV="1">
            <a:off x="3731100" y="3046301"/>
            <a:ext cx="1932900" cy="224250"/>
          </a:xfrm>
          <a:prstGeom prst="straightConnector1">
            <a:avLst/>
          </a:prstGeom>
          <a:noFill/>
          <a:ln w="19050" cap="flat" cmpd="sng">
            <a:solidFill>
              <a:srgbClr val="0080FF"/>
            </a:solidFill>
            <a:prstDash val="solid"/>
            <a:round/>
            <a:headEnd type="none" w="med" len="med"/>
            <a:tailEnd type="none" w="med" len="med"/>
          </a:ln>
        </p:spPr>
      </p:cxnSp>
      <p:pic>
        <p:nvPicPr>
          <p:cNvPr id="598" name="Google Shape;598;p80"/>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4080031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81"/>
          <p:cNvSpPr txBox="1"/>
          <p:nvPr/>
        </p:nvSpPr>
        <p:spPr>
          <a:xfrm>
            <a:off x="450449" y="1139071"/>
            <a:ext cx="8162400" cy="2258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r>
              <a:rPr lang="en" sz="2400">
                <a:solidFill>
                  <a:srgbClr val="B7B7B7"/>
                </a:solidFill>
                <a:latin typeface="Consolas"/>
                <a:ea typeface="Consolas"/>
                <a:cs typeface="Consolas"/>
                <a:sym typeface="Consolas"/>
              </a:rPr>
              <a:t>$("button").click(function(){</a:t>
            </a:r>
            <a:endParaRPr sz="2400">
              <a:solidFill>
                <a:srgbClr val="B7B7B7"/>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2400">
                <a:solidFill>
                  <a:srgbClr val="B7B7B7"/>
                </a:solidFill>
                <a:latin typeface="Consolas"/>
                <a:ea typeface="Consolas"/>
                <a:cs typeface="Consolas"/>
                <a:sym typeface="Consolas"/>
              </a:rPr>
              <a:t>	$(".my-reply").text(</a:t>
            </a:r>
            <a:r>
              <a:rPr lang="en" sz="2400" b="1">
                <a:latin typeface="Consolas"/>
                <a:ea typeface="Consolas"/>
                <a:cs typeface="Consolas"/>
                <a:sym typeface="Consolas"/>
              </a:rPr>
              <a:t>"Hello!"</a:t>
            </a:r>
            <a:r>
              <a:rPr lang="en" sz="2400">
                <a:solidFill>
                  <a:srgbClr val="B7B7B7"/>
                </a:solidFill>
                <a:latin typeface="Consolas"/>
                <a:ea typeface="Consolas"/>
                <a:cs typeface="Consolas"/>
                <a:sym typeface="Consolas"/>
              </a:rPr>
              <a:t>);</a:t>
            </a:r>
            <a:endParaRPr sz="2400">
              <a:solidFill>
                <a:srgbClr val="B7B7B7"/>
              </a:solidFill>
              <a:latin typeface="Consolas"/>
              <a:ea typeface="Consolas"/>
              <a:cs typeface="Consolas"/>
              <a:sym typeface="Consolas"/>
            </a:endParaRPr>
          </a:p>
          <a:p>
            <a:pPr marL="0" lvl="0" indent="0" algn="l" rtl="0">
              <a:lnSpc>
                <a:spcPct val="150000"/>
              </a:lnSpc>
              <a:spcBef>
                <a:spcPts val="0"/>
              </a:spcBef>
              <a:spcAft>
                <a:spcPts val="0"/>
              </a:spcAft>
              <a:buNone/>
            </a:pPr>
            <a:r>
              <a:rPr lang="en" sz="2400">
                <a:solidFill>
                  <a:srgbClr val="B7B7B7"/>
                </a:solidFill>
                <a:latin typeface="Consolas"/>
                <a:ea typeface="Consolas"/>
                <a:cs typeface="Consolas"/>
                <a:sym typeface="Consolas"/>
              </a:rPr>
              <a:t>});</a:t>
            </a:r>
            <a:endParaRPr sz="2400">
              <a:solidFill>
                <a:srgbClr val="B7B7B7"/>
              </a:solidFill>
              <a:latin typeface="Consolas"/>
              <a:ea typeface="Consolas"/>
              <a:cs typeface="Consolas"/>
              <a:sym typeface="Consolas"/>
            </a:endParaRPr>
          </a:p>
        </p:txBody>
      </p:sp>
      <p:sp>
        <p:nvSpPr>
          <p:cNvPr id="604" name="Google Shape;604;p81"/>
          <p:cNvSpPr/>
          <p:nvPr/>
        </p:nvSpPr>
        <p:spPr>
          <a:xfrm>
            <a:off x="4636250" y="2140850"/>
            <a:ext cx="1406100" cy="350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The </a:t>
            </a:r>
            <a:r>
              <a:rPr lang="en">
                <a:latin typeface="Consolas"/>
                <a:ea typeface="Consolas"/>
                <a:cs typeface="Consolas"/>
                <a:sym typeface="Consolas"/>
              </a:rPr>
              <a:t>.text()</a:t>
            </a:r>
            <a:r>
              <a:rPr lang="en"/>
              <a:t> action 					</a:t>
            </a:r>
            <a:endParaRPr/>
          </a:p>
        </p:txBody>
      </p:sp>
      <p:sp>
        <p:nvSpPr>
          <p:cNvPr id="606" name="Google Shape;606;p81"/>
          <p:cNvSpPr/>
          <p:nvPr/>
        </p:nvSpPr>
        <p:spPr>
          <a:xfrm>
            <a:off x="3774769" y="3762426"/>
            <a:ext cx="3129062" cy="1030291"/>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r>
              <a:rPr lang="en-US" sz="2400" b="1" u="sng" dirty="0">
                <a:solidFill>
                  <a:srgbClr val="FFAA7B"/>
                </a:solidFill>
                <a:latin typeface="Helvetica Neue"/>
                <a:ea typeface="Helvetica Neue"/>
                <a:cs typeface="Helvetica Neue"/>
                <a:sym typeface="Helvetica Neue"/>
              </a:rPr>
              <a:t>A</a:t>
            </a:r>
            <a:r>
              <a:rPr lang="en" sz="2400" b="1" u="sng" dirty="0" err="1">
                <a:solidFill>
                  <a:srgbClr val="FFAA7B"/>
                </a:solidFill>
                <a:latin typeface="Helvetica Neue"/>
                <a:ea typeface="Helvetica Neue"/>
                <a:cs typeface="Helvetica Neue"/>
                <a:sym typeface="Helvetica Neue"/>
              </a:rPr>
              <a:t>rgument</a:t>
            </a:r>
            <a:endParaRPr lang="en" sz="2400" b="1" u="sng" dirty="0">
              <a:solidFill>
                <a:srgbClr val="FFAA7B"/>
              </a:solidFill>
              <a:latin typeface="Helvetica Neue"/>
              <a:ea typeface="Helvetica Neue"/>
              <a:cs typeface="Helvetica Neue"/>
              <a:sym typeface="Helvetica Neue"/>
            </a:endParaRPr>
          </a:p>
          <a:p>
            <a:pPr marL="0" lvl="0" indent="0" algn="ctr" rtl="0">
              <a:spcBef>
                <a:spcPts val="1000"/>
              </a:spcBef>
              <a:spcAft>
                <a:spcPts val="0"/>
              </a:spcAft>
              <a:buNone/>
            </a:pPr>
            <a:r>
              <a:rPr lang="zh-CN" altLang="en" sz="2400" b="1" u="sng" dirty="0">
                <a:solidFill>
                  <a:srgbClr val="FFAA7B"/>
                </a:solidFill>
                <a:latin typeface="Helvetica Neue"/>
                <a:ea typeface="Helvetica Neue"/>
                <a:cs typeface="Helvetica Neue"/>
                <a:sym typeface="Helvetica Neue"/>
              </a:rPr>
              <a:t>参数</a:t>
            </a:r>
            <a:r>
              <a:rPr lang="zh-CN" altLang="en-US" sz="2400" b="1" u="sng" dirty="0">
                <a:solidFill>
                  <a:srgbClr val="FFAA7B"/>
                </a:solidFill>
                <a:latin typeface="Helvetica Neue"/>
                <a:ea typeface="Helvetica Neue"/>
                <a:cs typeface="Helvetica Neue"/>
                <a:sym typeface="Helvetica Neue"/>
              </a:rPr>
              <a:t>（改后的文本）</a:t>
            </a:r>
            <a:endParaRPr sz="2400" b="1" u="sng" dirty="0">
              <a:solidFill>
                <a:srgbClr val="FFAA7B"/>
              </a:solidFill>
              <a:latin typeface="Helvetica Neue"/>
              <a:ea typeface="Helvetica Neue"/>
              <a:cs typeface="Helvetica Neue"/>
              <a:sym typeface="Helvetica Neue"/>
            </a:endParaRPr>
          </a:p>
          <a:p>
            <a:pPr marL="0" lvl="0" indent="0" algn="l" rtl="0">
              <a:spcBef>
                <a:spcPts val="0"/>
              </a:spcBef>
              <a:spcAft>
                <a:spcPts val="0"/>
              </a:spcAft>
              <a:buNone/>
            </a:pPr>
            <a:endParaRPr b="1" u="sng" dirty="0">
              <a:latin typeface="Helvetica Neue"/>
              <a:ea typeface="Helvetica Neue"/>
              <a:cs typeface="Helvetica Neue"/>
              <a:sym typeface="Helvetica Neue"/>
            </a:endParaRPr>
          </a:p>
        </p:txBody>
      </p:sp>
      <p:cxnSp>
        <p:nvCxnSpPr>
          <p:cNvPr id="607" name="Google Shape;607;p81"/>
          <p:cNvCxnSpPr>
            <a:cxnSpLocks/>
            <a:stCxn id="606" idx="0"/>
            <a:endCxn id="604" idx="2"/>
          </p:cNvCxnSpPr>
          <p:nvPr/>
        </p:nvCxnSpPr>
        <p:spPr>
          <a:xfrm flipV="1">
            <a:off x="5339300" y="2491550"/>
            <a:ext cx="0" cy="1270876"/>
          </a:xfrm>
          <a:prstGeom prst="straightConnector1">
            <a:avLst/>
          </a:prstGeom>
          <a:noFill/>
          <a:ln w="19050" cap="flat" cmpd="sng">
            <a:solidFill>
              <a:srgbClr val="0080FF"/>
            </a:solidFill>
            <a:prstDash val="solid"/>
            <a:round/>
            <a:headEnd type="none" w="med" len="med"/>
            <a:tailEnd type="none" w="med" len="med"/>
          </a:ln>
        </p:spPr>
      </p:cxnSp>
      <p:pic>
        <p:nvPicPr>
          <p:cNvPr id="608" name="Google Shape;608;p81"/>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2912663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8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t>Multiple Actions</a:t>
            </a:r>
            <a:r>
              <a:rPr lang="zh-CN" altLang="en-US" dirty="0"/>
              <a:t>（多个动作）</a:t>
            </a:r>
            <a:endParaRPr dirty="0"/>
          </a:p>
        </p:txBody>
      </p:sp>
      <p:sp>
        <p:nvSpPr>
          <p:cNvPr id="614" name="Google Shape;614;p82"/>
          <p:cNvSpPr txBox="1">
            <a:spLocks noGrp="1"/>
          </p:cNvSpPr>
          <p:nvPr>
            <p:ph type="body" idx="1"/>
          </p:nvPr>
        </p:nvSpPr>
        <p:spPr>
          <a:xfrm>
            <a:off x="539500" y="1257300"/>
            <a:ext cx="8071500" cy="5382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400">
                <a:solidFill>
                  <a:schemeClr val="dk1"/>
                </a:solidFill>
              </a:rPr>
              <a:t>jQuery can perform more than one action on an event.</a:t>
            </a:r>
            <a:endParaRPr sz="2400">
              <a:solidFill>
                <a:schemeClr val="dk1"/>
              </a:solidFill>
            </a:endParaRPr>
          </a:p>
          <a:p>
            <a:pPr marL="0" lvl="0" indent="0" algn="l" rtl="0">
              <a:lnSpc>
                <a:spcPct val="93000"/>
              </a:lnSpc>
              <a:spcBef>
                <a:spcPts val="1400"/>
              </a:spcBef>
              <a:spcAft>
                <a:spcPts val="0"/>
              </a:spcAft>
              <a:buNone/>
            </a:pPr>
            <a:endParaRPr sz="2400">
              <a:solidFill>
                <a:schemeClr val="dk1"/>
              </a:solidFill>
            </a:endParaRPr>
          </a:p>
          <a:p>
            <a:pPr marL="0" lvl="0" indent="0" algn="l" rtl="0">
              <a:lnSpc>
                <a:spcPct val="93000"/>
              </a:lnSpc>
              <a:spcBef>
                <a:spcPts val="1400"/>
              </a:spcBef>
              <a:spcAft>
                <a:spcPts val="0"/>
              </a:spcAft>
              <a:buNone/>
            </a:pPr>
            <a:endParaRPr sz="2400">
              <a:solidFill>
                <a:schemeClr val="dk1"/>
              </a:solidFill>
            </a:endParaRPr>
          </a:p>
          <a:p>
            <a:pPr marL="0" lvl="0" indent="0" algn="l" rtl="0">
              <a:lnSpc>
                <a:spcPct val="93000"/>
              </a:lnSpc>
              <a:spcBef>
                <a:spcPts val="1400"/>
              </a:spcBef>
              <a:spcAft>
                <a:spcPts val="0"/>
              </a:spcAft>
              <a:buNone/>
            </a:pPr>
            <a:endParaRPr sz="2400">
              <a:solidFill>
                <a:schemeClr val="dk1"/>
              </a:solidFill>
            </a:endParaRPr>
          </a:p>
          <a:p>
            <a:pPr marL="0" lvl="0" indent="0" algn="l" rtl="0">
              <a:lnSpc>
                <a:spcPct val="93000"/>
              </a:lnSpc>
              <a:spcBef>
                <a:spcPts val="1400"/>
              </a:spcBef>
              <a:spcAft>
                <a:spcPts val="0"/>
              </a:spcAft>
              <a:buNone/>
            </a:pPr>
            <a:endParaRPr sz="2400">
              <a:solidFill>
                <a:schemeClr val="dk1"/>
              </a:solidFill>
            </a:endParaRPr>
          </a:p>
          <a:p>
            <a:pPr marL="0" lvl="0" indent="0" algn="l" rtl="0">
              <a:lnSpc>
                <a:spcPct val="93000"/>
              </a:lnSpc>
              <a:spcBef>
                <a:spcPts val="1400"/>
              </a:spcBef>
              <a:spcAft>
                <a:spcPts val="0"/>
              </a:spcAft>
              <a:buNone/>
            </a:pPr>
            <a:endParaRPr sz="2400">
              <a:solidFill>
                <a:schemeClr val="dk1"/>
              </a:solidFill>
            </a:endParaRPr>
          </a:p>
          <a:p>
            <a:pPr marL="0" lvl="0" indent="0" algn="l" rtl="0">
              <a:lnSpc>
                <a:spcPct val="115000"/>
              </a:lnSpc>
              <a:spcBef>
                <a:spcPts val="0"/>
              </a:spcBef>
              <a:spcAft>
                <a:spcPts val="0"/>
              </a:spcAft>
              <a:buNone/>
            </a:pPr>
            <a:endParaRPr sz="2400">
              <a:solidFill>
                <a:schemeClr val="dk1"/>
              </a:solidFill>
            </a:endParaRPr>
          </a:p>
          <a:p>
            <a:pPr marL="0" lvl="0" indent="0" algn="l" rtl="0">
              <a:lnSpc>
                <a:spcPct val="93000"/>
              </a:lnSpc>
              <a:spcBef>
                <a:spcPts val="0"/>
              </a:spcBef>
              <a:spcAft>
                <a:spcPts val="0"/>
              </a:spcAft>
              <a:buNone/>
            </a:pPr>
            <a:endParaRPr sz="1400">
              <a:solidFill>
                <a:srgbClr val="0000FF"/>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0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endParaRPr sz="2400">
              <a:solidFill>
                <a:schemeClr val="dk1"/>
              </a:solidFill>
              <a:latin typeface="Helvetica Neue"/>
              <a:ea typeface="Helvetica Neue"/>
              <a:cs typeface="Helvetica Neue"/>
              <a:sym typeface="Helvetica Neue"/>
            </a:endParaRPr>
          </a:p>
        </p:txBody>
      </p:sp>
      <p:sp>
        <p:nvSpPr>
          <p:cNvPr id="615" name="Google Shape;615;p82"/>
          <p:cNvSpPr txBox="1">
            <a:spLocks noGrp="1"/>
          </p:cNvSpPr>
          <p:nvPr>
            <p:ph type="body" idx="1"/>
          </p:nvPr>
        </p:nvSpPr>
        <p:spPr>
          <a:xfrm>
            <a:off x="1832799" y="2102575"/>
            <a:ext cx="6083035" cy="13317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B7B7B7"/>
                </a:solidFill>
                <a:latin typeface="Consolas"/>
                <a:ea typeface="Consolas"/>
                <a:cs typeface="Consolas"/>
                <a:sym typeface="Consolas"/>
              </a:rPr>
              <a:t>$("button").click(function(){</a:t>
            </a:r>
            <a:endParaRPr dirty="0">
              <a:solidFill>
                <a:srgbClr val="B7B7B7"/>
              </a:solidFill>
              <a:latin typeface="Consolas"/>
              <a:ea typeface="Consolas"/>
              <a:cs typeface="Consolas"/>
              <a:sym typeface="Consolas"/>
            </a:endParaRPr>
          </a:p>
          <a:p>
            <a:pPr marL="0" lvl="0" indent="0" algn="l" rtl="0">
              <a:spcBef>
                <a:spcPts val="0"/>
              </a:spcBef>
              <a:spcAft>
                <a:spcPts val="0"/>
              </a:spcAft>
              <a:buNone/>
            </a:pPr>
            <a:r>
              <a:rPr lang="en" dirty="0">
                <a:solidFill>
                  <a:srgbClr val="B7B7B7"/>
                </a:solidFill>
                <a:latin typeface="Consolas"/>
                <a:ea typeface="Consolas"/>
                <a:cs typeface="Consolas"/>
                <a:sym typeface="Consolas"/>
              </a:rPr>
              <a:t>	</a:t>
            </a:r>
            <a:r>
              <a:rPr lang="en" dirty="0">
                <a:latin typeface="Consolas"/>
                <a:ea typeface="Consolas"/>
                <a:cs typeface="Consolas"/>
                <a:sym typeface="Consolas"/>
              </a:rPr>
              <a:t>$("div").</a:t>
            </a:r>
            <a:r>
              <a:rPr lang="en" dirty="0" err="1">
                <a:latin typeface="Consolas"/>
                <a:ea typeface="Consolas"/>
                <a:cs typeface="Consolas"/>
                <a:sym typeface="Consolas"/>
              </a:rPr>
              <a:t>css</a:t>
            </a:r>
            <a:r>
              <a:rPr lang="en" dirty="0">
                <a:latin typeface="Consolas"/>
                <a:ea typeface="Consolas"/>
                <a:cs typeface="Consolas"/>
                <a:sym typeface="Consolas"/>
              </a:rPr>
              <a:t>("color", "yellow");</a:t>
            </a:r>
            <a:endParaRPr dirty="0">
              <a:latin typeface="Consolas"/>
              <a:ea typeface="Consolas"/>
              <a:cs typeface="Consolas"/>
              <a:sym typeface="Consolas"/>
            </a:endParaRPr>
          </a:p>
          <a:p>
            <a:pPr marL="0" lvl="0" indent="0" algn="l" rtl="0">
              <a:spcBef>
                <a:spcPts val="0"/>
              </a:spcBef>
              <a:spcAft>
                <a:spcPts val="0"/>
              </a:spcAft>
              <a:buNone/>
            </a:pPr>
            <a:r>
              <a:rPr lang="en" dirty="0">
                <a:latin typeface="Consolas"/>
                <a:ea typeface="Consolas"/>
                <a:cs typeface="Consolas"/>
                <a:sym typeface="Consolas"/>
              </a:rPr>
              <a:t>	$("p").text("My text is yellow now!");</a:t>
            </a:r>
            <a:endParaRPr dirty="0">
              <a:latin typeface="Consolas"/>
              <a:ea typeface="Consolas"/>
              <a:cs typeface="Consolas"/>
              <a:sym typeface="Consolas"/>
            </a:endParaRPr>
          </a:p>
          <a:p>
            <a:pPr marL="0" lvl="0" indent="0" algn="l" rtl="0">
              <a:spcBef>
                <a:spcPts val="0"/>
              </a:spcBef>
              <a:spcAft>
                <a:spcPts val="0"/>
              </a:spcAft>
              <a:buNone/>
            </a:pPr>
            <a:r>
              <a:rPr lang="en" dirty="0">
                <a:solidFill>
                  <a:srgbClr val="B7B7B7"/>
                </a:solidFill>
                <a:latin typeface="Consolas"/>
                <a:ea typeface="Consolas"/>
                <a:cs typeface="Consolas"/>
                <a:sym typeface="Consolas"/>
              </a:rPr>
              <a:t>});</a:t>
            </a:r>
            <a:endParaRPr dirty="0">
              <a:solidFill>
                <a:srgbClr val="B7B7B7"/>
              </a:solidFill>
              <a:latin typeface="Consolas"/>
              <a:ea typeface="Consolas"/>
              <a:cs typeface="Consolas"/>
              <a:sym typeface="Consolas"/>
            </a:endParaRPr>
          </a:p>
          <a:p>
            <a:pPr marL="0" lvl="0" indent="0" algn="l" rtl="0">
              <a:spcBef>
                <a:spcPts val="0"/>
              </a:spcBef>
              <a:spcAft>
                <a:spcPts val="0"/>
              </a:spcAft>
              <a:buNone/>
            </a:pPr>
            <a:endParaRPr dirty="0">
              <a:solidFill>
                <a:srgbClr val="B7B7B7"/>
              </a:solidFill>
              <a:latin typeface="Consolas"/>
              <a:ea typeface="Consolas"/>
              <a:cs typeface="Consolas"/>
              <a:sym typeface="Consolas"/>
            </a:endParaRPr>
          </a:p>
          <a:p>
            <a:pPr marL="0" lvl="0" indent="0" algn="l" rtl="0">
              <a:spcBef>
                <a:spcPts val="0"/>
              </a:spcBef>
              <a:spcAft>
                <a:spcPts val="0"/>
              </a:spcAft>
              <a:buNone/>
            </a:pPr>
            <a:endParaRPr dirty="0">
              <a:solidFill>
                <a:srgbClr val="B7B7B7"/>
              </a:solidFill>
              <a:latin typeface="Consolas"/>
              <a:ea typeface="Consolas"/>
              <a:cs typeface="Consolas"/>
              <a:sym typeface="Consolas"/>
            </a:endParaRPr>
          </a:p>
          <a:p>
            <a:pPr marL="0" lvl="0" indent="0" algn="l" rtl="0">
              <a:lnSpc>
                <a:spcPct val="93000"/>
              </a:lnSpc>
              <a:spcBef>
                <a:spcPts val="1400"/>
              </a:spcBef>
              <a:spcAft>
                <a:spcPts val="0"/>
              </a:spcAft>
              <a:buNone/>
            </a:pPr>
            <a:endParaRPr sz="2000" dirty="0">
              <a:solidFill>
                <a:schemeClr val="dk1"/>
              </a:solidFill>
              <a:latin typeface="Consolas"/>
              <a:ea typeface="Consolas"/>
              <a:cs typeface="Consolas"/>
              <a:sym typeface="Consolas"/>
            </a:endParaRPr>
          </a:p>
        </p:txBody>
      </p:sp>
      <p:sp>
        <p:nvSpPr>
          <p:cNvPr id="616" name="Google Shape;616;p82"/>
          <p:cNvSpPr txBox="1"/>
          <p:nvPr/>
        </p:nvSpPr>
        <p:spPr>
          <a:xfrm>
            <a:off x="539500" y="3585275"/>
            <a:ext cx="8071500" cy="882300"/>
          </a:xfrm>
          <a:prstGeom prst="rect">
            <a:avLst/>
          </a:prstGeom>
          <a:noFill/>
          <a:ln>
            <a:noFill/>
          </a:ln>
        </p:spPr>
        <p:txBody>
          <a:bodyPr spcFirstLastPara="1" wrap="square" lIns="91425" tIns="91425" rIns="91425" bIns="91425" anchor="t" anchorCtr="0">
            <a:noAutofit/>
          </a:bodyPr>
          <a:lstStyle/>
          <a:p>
            <a:pPr marL="0" lvl="0" indent="0" algn="ctr" rtl="0">
              <a:lnSpc>
                <a:spcPct val="93000"/>
              </a:lnSpc>
              <a:spcBef>
                <a:spcPts val="1400"/>
              </a:spcBef>
              <a:spcAft>
                <a:spcPts val="0"/>
              </a:spcAft>
              <a:buNone/>
            </a:pPr>
            <a:r>
              <a:rPr lang="en" sz="2300">
                <a:solidFill>
                  <a:schemeClr val="dk1"/>
                </a:solidFill>
                <a:latin typeface="Helvetica Neue"/>
                <a:ea typeface="Helvetica Neue"/>
                <a:cs typeface="Helvetica Neue"/>
                <a:sym typeface="Helvetica Neue"/>
              </a:rPr>
              <a:t>What do you think this code will do? </a:t>
            </a:r>
            <a:endParaRPr sz="230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88676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lnSpc>
                <a:spcPct val="93000"/>
              </a:lnSpc>
              <a:spcBef>
                <a:spcPts val="1400"/>
              </a:spcBef>
              <a:spcAft>
                <a:spcPts val="0"/>
              </a:spcAft>
              <a:buClr>
                <a:schemeClr val="dk1"/>
              </a:buClr>
              <a:buSzPts val="1100"/>
              <a:buFont typeface="Arial"/>
              <a:buNone/>
            </a:pPr>
            <a:r>
              <a:rPr lang="en" dirty="0"/>
              <a:t>Let’s take a look at this in action</a:t>
            </a:r>
            <a:endParaRPr dirty="0"/>
          </a:p>
          <a:p>
            <a:pPr marL="0" lvl="0" indent="0" algn="ctr" rtl="0">
              <a:lnSpc>
                <a:spcPct val="93000"/>
              </a:lnSpc>
              <a:spcBef>
                <a:spcPts val="0"/>
              </a:spcBef>
              <a:spcAft>
                <a:spcPts val="0"/>
              </a:spcAft>
              <a:buClr>
                <a:schemeClr val="dk1"/>
              </a:buClr>
              <a:buSzPts val="1100"/>
              <a:buFont typeface="Arial"/>
              <a:buNone/>
            </a:pPr>
            <a:r>
              <a:rPr lang="en" dirty="0"/>
              <a:t>in </a:t>
            </a:r>
            <a:r>
              <a:rPr lang="en" u="sng" dirty="0">
                <a:solidFill>
                  <a:schemeClr val="hlink"/>
                </a:solidFill>
                <a:hlinkClick r:id="rId3"/>
              </a:rPr>
              <a:t>Popcode</a:t>
            </a:r>
            <a:br>
              <a:rPr lang="en" dirty="0"/>
            </a:br>
            <a:endParaRPr dirty="0"/>
          </a:p>
          <a:p>
            <a:pPr marL="0" lvl="0" indent="0" algn="l" rtl="0">
              <a:spcBef>
                <a:spcPts val="0"/>
              </a:spcBef>
              <a:spcAft>
                <a:spcPts val="0"/>
              </a:spcAft>
              <a:buClr>
                <a:schemeClr val="dk1"/>
              </a:buClr>
              <a:buSzPts val="1100"/>
              <a:buFont typeface="Arial"/>
              <a:buNone/>
            </a:pPr>
            <a:endParaRPr sz="3600" dirty="0">
              <a:solidFill>
                <a:srgbClr val="15C2D2"/>
              </a:solidFill>
            </a:endParaRPr>
          </a:p>
        </p:txBody>
      </p:sp>
      <p:pic>
        <p:nvPicPr>
          <p:cNvPr id="622" name="Google Shape;622;p83"/>
          <p:cNvPicPr preferRelativeResize="0"/>
          <p:nvPr/>
        </p:nvPicPr>
        <p:blipFill>
          <a:blip r:embed="rId4">
            <a:alphaModFix/>
          </a:blip>
          <a:stretch>
            <a:fillRect/>
          </a:stretch>
        </p:blipFill>
        <p:spPr>
          <a:xfrm>
            <a:off x="3259825" y="1538808"/>
            <a:ext cx="5330952" cy="2690617"/>
          </a:xfrm>
          <a:prstGeom prst="rect">
            <a:avLst/>
          </a:prstGeom>
          <a:noFill/>
          <a:ln>
            <a:noFill/>
          </a:ln>
        </p:spPr>
      </p:pic>
      <p:sp>
        <p:nvSpPr>
          <p:cNvPr id="2" name="矩形 1">
            <a:extLst>
              <a:ext uri="{FF2B5EF4-FFF2-40B4-BE49-F238E27FC236}">
                <a16:creationId xmlns:a16="http://schemas.microsoft.com/office/drawing/2014/main" id="{646A5A27-7DE1-A24C-8FF1-BE637F49F999}"/>
              </a:ext>
            </a:extLst>
          </p:cNvPr>
          <p:cNvSpPr/>
          <p:nvPr/>
        </p:nvSpPr>
        <p:spPr>
          <a:xfrm>
            <a:off x="2991395" y="646803"/>
            <a:ext cx="4572000" cy="738664"/>
          </a:xfrm>
          <a:prstGeom prst="rect">
            <a:avLst/>
          </a:prstGeom>
        </p:spPr>
        <p:txBody>
          <a:bodyPr>
            <a:spAutoFit/>
          </a:bodyPr>
          <a:lstStyle/>
          <a:p>
            <a:r>
              <a:rPr lang="en-US" altLang="zh-CN" dirty="0">
                <a:latin typeface="Roboto" panose="02000000000000000000" pitchFamily="2" charset="0"/>
                <a:hlinkClick r:id="rId5"/>
              </a:rPr>
              <a:t>https://popcode.org/?snapshot=7d53f909-66a3-4441-8340-31d389326306</a:t>
            </a:r>
            <a:endParaRPr lang="en-US" altLang="zh-CN" dirty="0">
              <a:latin typeface="Roboto" panose="02000000000000000000" pitchFamily="2" charset="0"/>
            </a:endParaRPr>
          </a:p>
          <a:p>
            <a:endParaRPr lang="zh-CN" altLang="en-US" dirty="0"/>
          </a:p>
        </p:txBody>
      </p:sp>
    </p:spTree>
    <p:extLst>
      <p:ext uri="{BB962C8B-B14F-4D97-AF65-F5344CB8AC3E}">
        <p14:creationId xmlns:p14="http://schemas.microsoft.com/office/powerpoint/2010/main" val="663530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4"/>
          <p:cNvSpPr txBox="1"/>
          <p:nvPr/>
        </p:nvSpPr>
        <p:spPr>
          <a:xfrm>
            <a:off x="513000" y="448650"/>
            <a:ext cx="8372400" cy="1769100"/>
          </a:xfrm>
          <a:prstGeom prst="rect">
            <a:avLst/>
          </a:prstGeom>
          <a:noFill/>
          <a:ln>
            <a:noFill/>
          </a:ln>
        </p:spPr>
        <p:txBody>
          <a:bodyPr spcFirstLastPara="1" wrap="square" lIns="91425" tIns="91425" rIns="91425" bIns="91425" anchor="t" anchorCtr="0">
            <a:noAutofit/>
          </a:bodyPr>
          <a:lstStyle/>
          <a:p>
            <a:pPr marL="0" lvl="0" indent="0" algn="l" rtl="0">
              <a:lnSpc>
                <a:spcPct val="111600"/>
              </a:lnSpc>
              <a:spcBef>
                <a:spcPts val="0"/>
              </a:spcBef>
              <a:spcAft>
                <a:spcPts val="0"/>
              </a:spcAft>
              <a:buNone/>
            </a:pPr>
            <a:endParaRPr sz="2800">
              <a:solidFill>
                <a:srgbClr val="3F3B39"/>
              </a:solidFill>
              <a:latin typeface="Helvetica Neue"/>
              <a:ea typeface="Helvetica Neue"/>
              <a:cs typeface="Helvetica Neue"/>
              <a:sym typeface="Helvetica Neue"/>
            </a:endParaRPr>
          </a:p>
          <a:p>
            <a:pPr marL="0" lvl="0" indent="0" algn="l" rtl="0">
              <a:lnSpc>
                <a:spcPct val="111600"/>
              </a:lnSpc>
              <a:spcBef>
                <a:spcPts val="0"/>
              </a:spcBef>
              <a:spcAft>
                <a:spcPts val="0"/>
              </a:spcAft>
              <a:buNone/>
            </a:pPr>
            <a:endParaRPr sz="2800">
              <a:solidFill>
                <a:srgbClr val="3F3B39"/>
              </a:solidFill>
              <a:latin typeface="Helvetica Neue"/>
              <a:ea typeface="Helvetica Neue"/>
              <a:cs typeface="Helvetica Neue"/>
              <a:sym typeface="Helvetica Neue"/>
            </a:endParaRPr>
          </a:p>
        </p:txBody>
      </p:sp>
      <p:sp>
        <p:nvSpPr>
          <p:cNvPr id="628" name="Google Shape;628;p84"/>
          <p:cNvSpPr txBox="1"/>
          <p:nvPr/>
        </p:nvSpPr>
        <p:spPr>
          <a:xfrm>
            <a:off x="3403137" y="814124"/>
            <a:ext cx="4875900" cy="30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dirty="0">
                <a:solidFill>
                  <a:schemeClr val="dk1"/>
                </a:solidFill>
                <a:latin typeface="Helvetica Neue"/>
                <a:ea typeface="Helvetica Neue"/>
                <a:cs typeface="Helvetica Neue"/>
                <a:sym typeface="Helvetica Neue"/>
              </a:rPr>
              <a:t>In the Homer </a:t>
            </a:r>
            <a:r>
              <a:rPr lang="en" sz="1800" dirty="0" err="1">
                <a:solidFill>
                  <a:schemeClr val="dk1"/>
                </a:solidFill>
                <a:latin typeface="Helvetica Neue"/>
                <a:ea typeface="Helvetica Neue"/>
                <a:cs typeface="Helvetica Neue"/>
                <a:sym typeface="Helvetica Neue"/>
              </a:rPr>
              <a:t>Popcode</a:t>
            </a:r>
            <a:r>
              <a:rPr lang="en" sz="1800" dirty="0">
                <a:solidFill>
                  <a:schemeClr val="dk1"/>
                </a:solidFill>
                <a:latin typeface="Helvetica Neue"/>
                <a:ea typeface="Helvetica Neue"/>
                <a:cs typeface="Helvetica Neue"/>
                <a:sym typeface="Helvetica Neue"/>
              </a:rPr>
              <a:t> when the button is clicked:</a:t>
            </a:r>
            <a:endParaRPr sz="18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800" u="sng" dirty="0">
                <a:solidFill>
                  <a:schemeClr val="hlink"/>
                </a:solidFill>
                <a:latin typeface="Helvetica Neue"/>
                <a:ea typeface="Helvetica Neue"/>
                <a:cs typeface="Helvetica Neue"/>
                <a:sym typeface="Helvetica Neue"/>
                <a:hlinkClick r:id="rId3"/>
              </a:rPr>
              <a:t>Mild</a:t>
            </a:r>
            <a:r>
              <a:rPr lang="en" sz="1800" dirty="0">
                <a:solidFill>
                  <a:schemeClr val="dk1"/>
                </a:solidFill>
                <a:latin typeface="Helvetica Neue"/>
                <a:ea typeface="Helvetica Neue"/>
                <a:cs typeface="Helvetica Neue"/>
                <a:sym typeface="Helvetica Neue"/>
              </a:rPr>
              <a:t> </a:t>
            </a:r>
            <a:r>
              <a:rPr lang="en" sz="1800" u="sng" dirty="0">
                <a:solidFill>
                  <a:schemeClr val="hlink"/>
                </a:solidFill>
                <a:latin typeface="Helvetica Neue"/>
                <a:ea typeface="Helvetica Neue"/>
                <a:cs typeface="Helvetica Neue"/>
                <a:sym typeface="Helvetica Neue"/>
                <a:hlinkClick r:id="rId4"/>
              </a:rPr>
              <a:t>Medium</a:t>
            </a:r>
            <a:r>
              <a:rPr lang="en" sz="1800" dirty="0">
                <a:solidFill>
                  <a:schemeClr val="dk1"/>
                </a:solidFill>
                <a:latin typeface="Helvetica Neue"/>
                <a:ea typeface="Helvetica Neue"/>
                <a:cs typeface="Helvetica Neue"/>
                <a:sym typeface="Helvetica Neue"/>
              </a:rPr>
              <a:t> </a:t>
            </a:r>
            <a:r>
              <a:rPr lang="en" sz="1800" u="sng" dirty="0">
                <a:solidFill>
                  <a:schemeClr val="hlink"/>
                </a:solidFill>
                <a:latin typeface="Helvetica Neue"/>
                <a:ea typeface="Helvetica Neue"/>
                <a:cs typeface="Helvetica Neue"/>
                <a:sym typeface="Helvetica Neue"/>
                <a:hlinkClick r:id="rId5"/>
              </a:rPr>
              <a:t>Spicy</a:t>
            </a:r>
            <a:endParaRPr sz="1800" dirty="0">
              <a:solidFill>
                <a:schemeClr val="dk1"/>
              </a:solidFill>
              <a:latin typeface="Helvetica Neue"/>
              <a:ea typeface="Helvetica Neue"/>
              <a:cs typeface="Helvetica Neue"/>
              <a:sym typeface="Helvetica Neue"/>
            </a:endParaRPr>
          </a:p>
          <a:p>
            <a:pPr marL="457200" lvl="0" indent="-342900" algn="l" rtl="0">
              <a:spcBef>
                <a:spcPts val="1000"/>
              </a:spcBef>
              <a:spcAft>
                <a:spcPts val="0"/>
              </a:spcAft>
              <a:buClr>
                <a:schemeClr val="dk1"/>
              </a:buClr>
              <a:buSzPts val="1800"/>
              <a:buFont typeface="Helvetica Neue"/>
              <a:buChar char="➔"/>
            </a:pPr>
            <a:r>
              <a:rPr lang="en" sz="1800" dirty="0">
                <a:solidFill>
                  <a:schemeClr val="dk1"/>
                </a:solidFill>
                <a:latin typeface="Helvetica Neue"/>
                <a:ea typeface="Helvetica Neue"/>
                <a:cs typeface="Helvetica Neue"/>
                <a:sym typeface="Helvetica Neue"/>
              </a:rPr>
              <a:t>Respond with No and change Homer’s response to “</a:t>
            </a:r>
            <a:r>
              <a:rPr lang="en" sz="1800" dirty="0" err="1">
                <a:solidFill>
                  <a:schemeClr val="dk1"/>
                </a:solidFill>
                <a:latin typeface="Helvetica Neue"/>
                <a:ea typeface="Helvetica Neue"/>
                <a:cs typeface="Helvetica Neue"/>
                <a:sym typeface="Helvetica Neue"/>
              </a:rPr>
              <a:t>Doh</a:t>
            </a:r>
            <a:r>
              <a:rPr lang="en" sz="1800" dirty="0">
                <a:solidFill>
                  <a:schemeClr val="dk1"/>
                </a:solidFill>
                <a:latin typeface="Helvetica Neue"/>
                <a:ea typeface="Helvetica Neue"/>
                <a:cs typeface="Helvetica Neue"/>
                <a:sym typeface="Helvetica Neue"/>
              </a:rPr>
              <a:t>!”</a:t>
            </a:r>
            <a:endParaRPr sz="1800" dirty="0">
              <a:solidFill>
                <a:schemeClr val="dk1"/>
              </a:solidFill>
              <a:latin typeface="Helvetica Neue"/>
              <a:ea typeface="Helvetica Neue"/>
              <a:cs typeface="Helvetica Neue"/>
              <a:sym typeface="Helvetica Neue"/>
            </a:endParaRPr>
          </a:p>
          <a:p>
            <a:pPr marL="457200" lvl="0" indent="-342900" algn="l" rtl="0">
              <a:spcBef>
                <a:spcPts val="0"/>
              </a:spcBef>
              <a:spcAft>
                <a:spcPts val="0"/>
              </a:spcAft>
              <a:buClr>
                <a:schemeClr val="dk1"/>
              </a:buClr>
              <a:buSzPts val="1800"/>
              <a:buFont typeface="Helvetica Neue"/>
              <a:buChar char="➔"/>
            </a:pPr>
            <a:r>
              <a:rPr lang="en" sz="1800" dirty="0">
                <a:solidFill>
                  <a:schemeClr val="dk1"/>
                </a:solidFill>
                <a:latin typeface="Helvetica Neue"/>
                <a:ea typeface="Helvetica Neue"/>
                <a:cs typeface="Helvetica Neue"/>
                <a:sym typeface="Helvetica Neue"/>
              </a:rPr>
              <a:t>Change the background color</a:t>
            </a:r>
            <a:endParaRPr sz="1800" dirty="0">
              <a:solidFill>
                <a:schemeClr val="dk1"/>
              </a:solidFill>
              <a:latin typeface="Helvetica Neue"/>
              <a:ea typeface="Helvetica Neue"/>
              <a:cs typeface="Helvetica Neue"/>
              <a:sym typeface="Helvetica Neue"/>
            </a:endParaRPr>
          </a:p>
          <a:p>
            <a:pPr marL="457200" lvl="0" indent="-342900" algn="l" rtl="0">
              <a:spcBef>
                <a:spcPts val="0"/>
              </a:spcBef>
              <a:spcAft>
                <a:spcPts val="0"/>
              </a:spcAft>
              <a:buClr>
                <a:schemeClr val="dk1"/>
              </a:buClr>
              <a:buSzPts val="1800"/>
              <a:buFont typeface="Helvetica Neue"/>
              <a:buChar char="➔"/>
            </a:pPr>
            <a:r>
              <a:rPr lang="en" sz="1800" dirty="0">
                <a:solidFill>
                  <a:schemeClr val="dk1"/>
                </a:solidFill>
                <a:latin typeface="Helvetica Neue"/>
                <a:ea typeface="Helvetica Neue"/>
                <a:cs typeface="Helvetica Neue"/>
                <a:sym typeface="Helvetica Neue"/>
              </a:rPr>
              <a:t>Change the color of the </a:t>
            </a:r>
            <a:br>
              <a:rPr lang="en" sz="1800" dirty="0">
                <a:solidFill>
                  <a:schemeClr val="dk1"/>
                </a:solidFill>
                <a:latin typeface="Helvetica Neue"/>
                <a:ea typeface="Helvetica Neue"/>
                <a:cs typeface="Helvetica Neue"/>
                <a:sym typeface="Helvetica Neue"/>
              </a:rPr>
            </a:br>
            <a:r>
              <a:rPr lang="en" sz="1800" dirty="0">
                <a:solidFill>
                  <a:schemeClr val="dk1"/>
                </a:solidFill>
                <a:latin typeface="Helvetica Neue"/>
                <a:ea typeface="Helvetica Neue"/>
                <a:cs typeface="Helvetica Neue"/>
                <a:sym typeface="Helvetica Neue"/>
              </a:rPr>
              <a:t>header text</a:t>
            </a:r>
            <a:endParaRPr sz="1800" dirty="0">
              <a:solidFill>
                <a:schemeClr val="dk1"/>
              </a:solidFill>
              <a:latin typeface="Helvetica Neue"/>
              <a:ea typeface="Helvetica Neue"/>
              <a:cs typeface="Helvetica Neue"/>
              <a:sym typeface="Helvetica Neue"/>
            </a:endParaRPr>
          </a:p>
          <a:p>
            <a:pPr marL="457200" lvl="0" indent="-342900" algn="l" rtl="0">
              <a:spcBef>
                <a:spcPts val="0"/>
              </a:spcBef>
              <a:spcAft>
                <a:spcPts val="0"/>
              </a:spcAft>
              <a:buClr>
                <a:schemeClr val="dk1"/>
              </a:buClr>
              <a:buSzPts val="1800"/>
              <a:buFont typeface="Helvetica Neue"/>
              <a:buChar char="➔"/>
            </a:pPr>
            <a:r>
              <a:rPr lang="en" sz="1800" dirty="0">
                <a:solidFill>
                  <a:schemeClr val="dk1"/>
                </a:solidFill>
                <a:latin typeface="Helvetica Neue"/>
                <a:ea typeface="Helvetica Neue"/>
                <a:cs typeface="Helvetica Neue"/>
                <a:sym typeface="Helvetica Neue"/>
              </a:rPr>
              <a:t>Make the photo bigger</a:t>
            </a:r>
          </a:p>
          <a:p>
            <a:pPr marL="457200" lvl="0" indent="-342900" algn="l" rtl="0">
              <a:spcBef>
                <a:spcPts val="0"/>
              </a:spcBef>
              <a:spcAft>
                <a:spcPts val="0"/>
              </a:spcAft>
              <a:buClr>
                <a:schemeClr val="dk1"/>
              </a:buClr>
              <a:buSzPts val="1800"/>
              <a:buFont typeface="Helvetica Neue"/>
              <a:buChar char="➔"/>
            </a:pPr>
            <a:endParaRPr lang="en" altLang="zh-CN" sz="1800" dirty="0">
              <a:solidFill>
                <a:schemeClr val="dk1"/>
              </a:solidFill>
              <a:latin typeface="Helvetica Neue"/>
              <a:ea typeface="Helvetica Neue"/>
              <a:cs typeface="Helvetica Neue"/>
              <a:sym typeface="Helvetica Neue"/>
            </a:endParaRPr>
          </a:p>
          <a:p>
            <a:pPr marL="457200" lvl="0" indent="-342900">
              <a:buClr>
                <a:schemeClr val="dk1"/>
              </a:buClr>
              <a:buSzPts val="1800"/>
              <a:buFont typeface="Helvetica Neue"/>
              <a:buChar char="➔"/>
            </a:pPr>
            <a:r>
              <a:rPr lang="en-US" sz="1800" dirty="0">
                <a:latin typeface="Helvetica Neue"/>
                <a:ea typeface="Helvetica Neue"/>
                <a:cs typeface="Helvetica Neue"/>
                <a:sym typeface="Helvetica Neue"/>
                <a:hlinkClick r:id="rId6"/>
              </a:rPr>
              <a:t>https://popcode.org/?snapshot=d04583e4-555e-4084-a15d-a64d70adaac4</a:t>
            </a:r>
            <a:endParaRPr lang="en-US" sz="1800" dirty="0">
              <a:latin typeface="Helvetica Neue"/>
              <a:ea typeface="Helvetica Neue"/>
              <a:cs typeface="Helvetica Neue"/>
              <a:sym typeface="Helvetica Neue"/>
            </a:endParaRPr>
          </a:p>
          <a:p>
            <a:pPr marL="457200" lvl="0" indent="-342900">
              <a:buClr>
                <a:schemeClr val="dk1"/>
              </a:buClr>
              <a:buSzPts val="1800"/>
              <a:buFont typeface="Helvetica Neue"/>
              <a:buChar char="➔"/>
            </a:pPr>
            <a:endParaRPr sz="1800" dirty="0">
              <a:latin typeface="Helvetica Neue"/>
              <a:ea typeface="Helvetica Neue"/>
              <a:cs typeface="Helvetica Neue"/>
              <a:sym typeface="Helvetica Neue"/>
            </a:endParaRPr>
          </a:p>
        </p:txBody>
      </p:sp>
      <p:pic>
        <p:nvPicPr>
          <p:cNvPr id="629" name="Google Shape;629;p84" descr="New HD version: http://youtu.be/bOf-i0n3TeU&#10;&#10;Possibly the easiest timer you'll ever use. Big easy to see numbers. Beeps when it reaches 0. Voted #1 by timer-timer.com - that's us :) http://timer-timer.com" title="15 Minute Countdown Timer">
            <a:hlinkClick r:id="rId7"/>
          </p:cNvPr>
          <p:cNvPicPr preferRelativeResize="0"/>
          <p:nvPr/>
        </p:nvPicPr>
        <p:blipFill>
          <a:blip r:embed="rId8">
            <a:alphaModFix/>
          </a:blip>
          <a:stretch>
            <a:fillRect/>
          </a:stretch>
        </p:blipFill>
        <p:spPr>
          <a:xfrm>
            <a:off x="192223" y="2186275"/>
            <a:ext cx="2358769" cy="1769100"/>
          </a:xfrm>
          <a:prstGeom prst="rect">
            <a:avLst/>
          </a:prstGeom>
          <a:noFill/>
          <a:ln>
            <a:noFill/>
          </a:ln>
        </p:spPr>
      </p:pic>
    </p:spTree>
    <p:extLst>
      <p:ext uri="{BB962C8B-B14F-4D97-AF65-F5344CB8AC3E}">
        <p14:creationId xmlns:p14="http://schemas.microsoft.com/office/powerpoint/2010/main" val="19565606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6"/>
          <p:cNvSpPr txBox="1">
            <a:spLocks noGrp="1"/>
          </p:cNvSpPr>
          <p:nvPr>
            <p:ph type="ctrTitle"/>
          </p:nvPr>
        </p:nvSpPr>
        <p:spPr>
          <a:xfrm>
            <a:off x="228150" y="1728275"/>
            <a:ext cx="2286900" cy="28986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200"/>
              <a:t>Fill in the blank so that the page's background color will change to purple when the button is clicked.</a:t>
            </a:r>
            <a:endParaRPr sz="2200" b="0">
              <a:solidFill>
                <a:srgbClr val="15C2D2"/>
              </a:solidFill>
              <a:latin typeface="Helvetica Neue"/>
              <a:ea typeface="Helvetica Neue"/>
              <a:cs typeface="Helvetica Neue"/>
              <a:sym typeface="Helvetica Neue"/>
            </a:endParaRPr>
          </a:p>
        </p:txBody>
      </p:sp>
      <p:sp>
        <p:nvSpPr>
          <p:cNvPr id="668" name="Google Shape;668;p86"/>
          <p:cNvSpPr txBox="1">
            <a:spLocks noGrp="1"/>
          </p:cNvSpPr>
          <p:nvPr>
            <p:ph type="body" idx="1"/>
          </p:nvPr>
        </p:nvSpPr>
        <p:spPr>
          <a:xfrm>
            <a:off x="3271500" y="1538800"/>
            <a:ext cx="5323800" cy="30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00"/>
              </a:solidFill>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p:txBody>
      </p:sp>
      <p:sp>
        <p:nvSpPr>
          <p:cNvPr id="669" name="Google Shape;669;p86"/>
          <p:cNvSpPr txBo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Font typeface="Consolas"/>
              <a:buAutoNum type="alphaLcParenR"/>
            </a:pPr>
            <a:r>
              <a:rPr lang="en" sz="1800">
                <a:latin typeface="Consolas"/>
                <a:ea typeface="Consolas"/>
                <a:cs typeface="Consolas"/>
                <a:sym typeface="Consolas"/>
              </a:rPr>
              <a:t>$("body").css("button", "purple");</a:t>
            </a:r>
            <a:endParaRPr sz="1800">
              <a:latin typeface="Consolas"/>
              <a:ea typeface="Consolas"/>
              <a:cs typeface="Consolas"/>
              <a:sym typeface="Consolas"/>
            </a:endParaRPr>
          </a:p>
          <a:p>
            <a:pPr marL="457200" lvl="0" indent="-342900" algn="l" rtl="0">
              <a:lnSpc>
                <a:spcPct val="115000"/>
              </a:lnSpc>
              <a:spcBef>
                <a:spcPts val="1000"/>
              </a:spcBef>
              <a:spcAft>
                <a:spcPts val="0"/>
              </a:spcAft>
              <a:buSzPts val="1800"/>
              <a:buFont typeface="Consolas"/>
              <a:buAutoNum type="alphaLcParenR"/>
            </a:pPr>
            <a:r>
              <a:rPr lang="en" sz="1800">
                <a:latin typeface="Consolas"/>
                <a:ea typeface="Consolas"/>
                <a:cs typeface="Consolas"/>
                <a:sym typeface="Consolas"/>
              </a:rPr>
              <a:t>$("body").css("purple", "background-color");</a:t>
            </a:r>
            <a:endParaRPr sz="1800">
              <a:latin typeface="Consolas"/>
              <a:ea typeface="Consolas"/>
              <a:cs typeface="Consolas"/>
              <a:sym typeface="Consolas"/>
            </a:endParaRPr>
          </a:p>
          <a:p>
            <a:pPr marL="457200" lvl="0" indent="-342900" algn="l" rtl="0">
              <a:lnSpc>
                <a:spcPct val="115000"/>
              </a:lnSpc>
              <a:spcBef>
                <a:spcPts val="1000"/>
              </a:spcBef>
              <a:spcAft>
                <a:spcPts val="0"/>
              </a:spcAft>
              <a:buSzPts val="1800"/>
              <a:buFont typeface="Consolas"/>
              <a:buAutoNum type="alphaLcParenR"/>
            </a:pPr>
            <a:r>
              <a:rPr lang="en" sz="1800">
                <a:latin typeface="Consolas"/>
                <a:ea typeface="Consolas"/>
                <a:cs typeface="Consolas"/>
                <a:sym typeface="Consolas"/>
              </a:rPr>
              <a:t>$("button").css("background-color", "purple");</a:t>
            </a:r>
            <a:endParaRPr sz="1800">
              <a:latin typeface="Consolas"/>
              <a:ea typeface="Consolas"/>
              <a:cs typeface="Consolas"/>
              <a:sym typeface="Consolas"/>
            </a:endParaRPr>
          </a:p>
          <a:p>
            <a:pPr marL="457200" lvl="0" indent="-342900" algn="l" rtl="0">
              <a:lnSpc>
                <a:spcPct val="115000"/>
              </a:lnSpc>
              <a:spcBef>
                <a:spcPts val="1000"/>
              </a:spcBef>
              <a:spcAft>
                <a:spcPts val="0"/>
              </a:spcAft>
              <a:buSzPts val="1800"/>
              <a:buFont typeface="Consolas"/>
              <a:buAutoNum type="alphaLcParenR"/>
            </a:pPr>
            <a:r>
              <a:rPr lang="en" sz="1800">
                <a:latin typeface="Consolas"/>
                <a:ea typeface="Consolas"/>
                <a:cs typeface="Consolas"/>
                <a:sym typeface="Consolas"/>
              </a:rPr>
              <a:t>$("body").css("background-color", "purple");</a:t>
            </a:r>
            <a:endParaRPr sz="1800">
              <a:latin typeface="Consolas"/>
              <a:ea typeface="Consolas"/>
              <a:cs typeface="Consolas"/>
              <a:sym typeface="Consolas"/>
            </a:endParaRPr>
          </a:p>
          <a:p>
            <a:pPr marL="0" lvl="0" indent="0" algn="l" rtl="0">
              <a:lnSpc>
                <a:spcPct val="93000"/>
              </a:lnSpc>
              <a:spcBef>
                <a:spcPts val="1000"/>
              </a:spcBef>
              <a:spcAft>
                <a:spcPts val="0"/>
              </a:spcAft>
              <a:buNone/>
            </a:pPr>
            <a:endParaRPr sz="2000">
              <a:solidFill>
                <a:srgbClr val="000000"/>
              </a:solidFill>
              <a:latin typeface="Consolas"/>
              <a:ea typeface="Consolas"/>
              <a:cs typeface="Consolas"/>
              <a:sym typeface="Consolas"/>
            </a:endParaRPr>
          </a:p>
          <a:p>
            <a:pPr marL="0" lvl="0" indent="0" algn="l" rtl="0">
              <a:lnSpc>
                <a:spcPct val="93000"/>
              </a:lnSpc>
              <a:spcBef>
                <a:spcPts val="1000"/>
              </a:spcBef>
              <a:spcAft>
                <a:spcPts val="0"/>
              </a:spcAft>
              <a:buNone/>
            </a:pPr>
            <a:endParaRPr sz="2400">
              <a:solidFill>
                <a:srgbClr val="000000"/>
              </a:solidFill>
              <a:latin typeface="Helvetica Neue"/>
              <a:ea typeface="Helvetica Neue"/>
              <a:cs typeface="Helvetica Neue"/>
              <a:sym typeface="Helvetica Neue"/>
            </a:endParaRPr>
          </a:p>
        </p:txBody>
      </p:sp>
      <p:sp>
        <p:nvSpPr>
          <p:cNvPr id="670" name="Google Shape;670;p86"/>
          <p:cNvSpPr txBox="1"/>
          <p:nvPr/>
        </p:nvSpPr>
        <p:spPr>
          <a:xfrm>
            <a:off x="3662550" y="356625"/>
            <a:ext cx="4541700" cy="1051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1000"/>
              </a:spcBef>
              <a:spcAft>
                <a:spcPts val="0"/>
              </a:spcAft>
              <a:buNone/>
            </a:pPr>
            <a:r>
              <a:rPr lang="en" sz="1800">
                <a:solidFill>
                  <a:srgbClr val="3F3B39"/>
                </a:solidFill>
                <a:latin typeface="Consolas"/>
                <a:ea typeface="Consolas"/>
                <a:cs typeface="Consolas"/>
                <a:sym typeface="Consolas"/>
              </a:rPr>
              <a:t>$("button").click(function() {</a:t>
            </a:r>
            <a:br>
              <a:rPr lang="en" sz="1800">
                <a:solidFill>
                  <a:srgbClr val="3F3B39"/>
                </a:solidFill>
                <a:latin typeface="Consolas"/>
                <a:ea typeface="Consolas"/>
                <a:cs typeface="Consolas"/>
                <a:sym typeface="Consolas"/>
              </a:rPr>
            </a:br>
            <a:r>
              <a:rPr lang="en" sz="1800">
                <a:solidFill>
                  <a:srgbClr val="3F3B39"/>
                </a:solidFill>
                <a:latin typeface="Consolas"/>
                <a:ea typeface="Consolas"/>
                <a:cs typeface="Consolas"/>
                <a:sym typeface="Consolas"/>
              </a:rPr>
              <a:t>   </a:t>
            </a:r>
            <a:r>
              <a:rPr lang="en" sz="1800">
                <a:solidFill>
                  <a:srgbClr val="FFFF00"/>
                </a:solidFill>
                <a:highlight>
                  <a:srgbClr val="FFFF00"/>
                </a:highlight>
                <a:latin typeface="Consolas"/>
                <a:ea typeface="Consolas"/>
                <a:cs typeface="Consolas"/>
                <a:sym typeface="Consolas"/>
              </a:rPr>
              <a:t>                  _______</a:t>
            </a:r>
            <a:br>
              <a:rPr lang="en" sz="1800">
                <a:solidFill>
                  <a:srgbClr val="3F3B39"/>
                </a:solidFill>
                <a:latin typeface="Consolas"/>
                <a:ea typeface="Consolas"/>
                <a:cs typeface="Consolas"/>
                <a:sym typeface="Consolas"/>
              </a:rPr>
            </a:br>
            <a:r>
              <a:rPr lang="en" sz="1800">
                <a:solidFill>
                  <a:srgbClr val="3F3B39"/>
                </a:solidFill>
                <a:latin typeface="Consolas"/>
                <a:ea typeface="Consolas"/>
                <a:cs typeface="Consolas"/>
                <a:sym typeface="Consolas"/>
              </a:rPr>
              <a:t>});</a:t>
            </a:r>
            <a:endParaRPr sz="1800"/>
          </a:p>
        </p:txBody>
      </p:sp>
    </p:spTree>
    <p:extLst>
      <p:ext uri="{BB962C8B-B14F-4D97-AF65-F5344CB8AC3E}">
        <p14:creationId xmlns:p14="http://schemas.microsoft.com/office/powerpoint/2010/main" val="1583453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9"/>
          <p:cNvSpPr txBox="1">
            <a:spLocks noGrp="1"/>
          </p:cNvSpPr>
          <p:nvPr>
            <p:ph type="body" idx="1"/>
          </p:nvPr>
        </p:nvSpPr>
        <p:spPr>
          <a:xfrm>
            <a:off x="3264400" y="2038350"/>
            <a:ext cx="5331000" cy="2588700"/>
          </a:xfrm>
          <a:prstGeom prst="rect">
            <a:avLst/>
          </a:prstGeom>
        </p:spPr>
        <p:txBody>
          <a:bodyPr spcFirstLastPara="1" wrap="square" lIns="91425" tIns="91425" rIns="91425" bIns="91425" anchor="t" anchorCtr="0">
            <a:noAutofit/>
          </a:bodyPr>
          <a:lstStyle/>
          <a:p>
            <a:pPr marL="0" lvl="0" indent="0" algn="l" rtl="0">
              <a:lnSpc>
                <a:spcPct val="93000"/>
              </a:lnSpc>
              <a:spcBef>
                <a:spcPts val="1400"/>
              </a:spcBef>
              <a:spcAft>
                <a:spcPts val="0"/>
              </a:spcAft>
              <a:buClr>
                <a:schemeClr val="dk1"/>
              </a:buClr>
              <a:buSzPts val="1100"/>
              <a:buFont typeface="Arial"/>
              <a:buNone/>
            </a:pPr>
            <a:r>
              <a:rPr lang="en" sz="2400">
                <a:solidFill>
                  <a:schemeClr val="dk1"/>
                </a:solidFill>
              </a:rPr>
              <a:t>On a piece of paper, write the jQuery code to: </a:t>
            </a:r>
            <a:endParaRPr sz="2400">
              <a:solidFill>
                <a:schemeClr val="dk1"/>
              </a:solidFill>
            </a:endParaRPr>
          </a:p>
          <a:p>
            <a:pPr marL="914400" lvl="0" indent="-342900" algn="l" rtl="0">
              <a:lnSpc>
                <a:spcPct val="93000"/>
              </a:lnSpc>
              <a:spcBef>
                <a:spcPts val="1000"/>
              </a:spcBef>
              <a:spcAft>
                <a:spcPts val="0"/>
              </a:spcAft>
              <a:buClr>
                <a:schemeClr val="dk1"/>
              </a:buClr>
              <a:buSzPts val="1800"/>
              <a:buFont typeface="Trebuchet MS"/>
              <a:buAutoNum type="arabicPeriod"/>
            </a:pPr>
            <a:r>
              <a:rPr lang="en">
                <a:solidFill>
                  <a:schemeClr val="dk1"/>
                </a:solidFill>
              </a:rPr>
              <a:t>Change the </a:t>
            </a:r>
            <a:r>
              <a:rPr lang="en" i="1">
                <a:solidFill>
                  <a:schemeClr val="dk1"/>
                </a:solidFill>
              </a:rPr>
              <a:t>text</a:t>
            </a:r>
            <a:r>
              <a:rPr lang="en">
                <a:solidFill>
                  <a:schemeClr val="dk1"/>
                </a:solidFill>
              </a:rPr>
              <a:t> “I love coding!” to “I love jQuery!”</a:t>
            </a:r>
            <a:endParaRPr>
              <a:solidFill>
                <a:schemeClr val="dk1"/>
              </a:solidFill>
            </a:endParaRPr>
          </a:p>
          <a:p>
            <a:pPr marL="914400" lvl="0" indent="-342900" algn="l" rtl="0">
              <a:lnSpc>
                <a:spcPct val="115000"/>
              </a:lnSpc>
              <a:spcBef>
                <a:spcPts val="1000"/>
              </a:spcBef>
              <a:spcAft>
                <a:spcPts val="0"/>
              </a:spcAft>
              <a:buClr>
                <a:schemeClr val="dk1"/>
              </a:buClr>
              <a:buSzPts val="1800"/>
              <a:buFont typeface="Trebuchet MS"/>
              <a:buAutoNum type="arabicPeriod"/>
            </a:pPr>
            <a:r>
              <a:rPr lang="en">
                <a:solidFill>
                  <a:schemeClr val="dk1"/>
                </a:solidFill>
              </a:rPr>
              <a:t>Change the </a:t>
            </a:r>
            <a:r>
              <a:rPr lang="en" i="1">
                <a:solidFill>
                  <a:schemeClr val="dk1"/>
                </a:solidFill>
              </a:rPr>
              <a:t>background color</a:t>
            </a:r>
            <a:r>
              <a:rPr lang="en">
                <a:solidFill>
                  <a:schemeClr val="dk1"/>
                </a:solidFill>
              </a:rPr>
              <a:t> of the div with the class of rectangle to </a:t>
            </a:r>
            <a:r>
              <a:rPr lang="en" i="1">
                <a:solidFill>
                  <a:schemeClr val="dk1"/>
                </a:solidFill>
              </a:rPr>
              <a:t>blue</a:t>
            </a:r>
            <a:endParaRPr>
              <a:solidFill>
                <a:schemeClr val="dk1"/>
              </a:solidFill>
            </a:endParaRPr>
          </a:p>
          <a:p>
            <a:pPr marL="0" lvl="0" indent="0" algn="l" rtl="0">
              <a:lnSpc>
                <a:spcPct val="93000"/>
              </a:lnSpc>
              <a:spcBef>
                <a:spcPts val="1800"/>
              </a:spcBef>
              <a:spcAft>
                <a:spcPts val="0"/>
              </a:spcAft>
              <a:buNone/>
            </a:pPr>
            <a:endParaRPr>
              <a:solidFill>
                <a:schemeClr val="dk1"/>
              </a:solidFill>
            </a:endParaRPr>
          </a:p>
        </p:txBody>
      </p:sp>
      <p:pic>
        <p:nvPicPr>
          <p:cNvPr id="485" name="Google Shape;485;p69" title="3 Minute Timer">
            <a:hlinkClick r:id="rId3"/>
          </p:cNvPr>
          <p:cNvPicPr preferRelativeResize="0"/>
          <p:nvPr/>
        </p:nvPicPr>
        <p:blipFill>
          <a:blip r:embed="rId4">
            <a:alphaModFix/>
          </a:blip>
          <a:stretch>
            <a:fillRect/>
          </a:stretch>
        </p:blipFill>
        <p:spPr>
          <a:xfrm>
            <a:off x="207838" y="2415313"/>
            <a:ext cx="2327525" cy="1714025"/>
          </a:xfrm>
          <a:prstGeom prst="rect">
            <a:avLst/>
          </a:prstGeom>
          <a:noFill/>
          <a:ln>
            <a:noFill/>
          </a:ln>
        </p:spPr>
      </p:pic>
      <p:pic>
        <p:nvPicPr>
          <p:cNvPr id="486" name="Google Shape;486;p69"/>
          <p:cNvPicPr preferRelativeResize="0"/>
          <p:nvPr/>
        </p:nvPicPr>
        <p:blipFill>
          <a:blip r:embed="rId5">
            <a:alphaModFix/>
          </a:blip>
          <a:stretch>
            <a:fillRect/>
          </a:stretch>
        </p:blipFill>
        <p:spPr>
          <a:xfrm>
            <a:off x="3259800" y="915839"/>
            <a:ext cx="5331000" cy="966375"/>
          </a:xfrm>
          <a:prstGeom prst="rect">
            <a:avLst/>
          </a:prstGeom>
          <a:noFill/>
          <a:ln>
            <a:noFill/>
          </a:ln>
        </p:spPr>
      </p:pic>
      <p:sp>
        <p:nvSpPr>
          <p:cNvPr id="487" name="Google Shape;487;p69"/>
          <p:cNvSpPr/>
          <p:nvPr/>
        </p:nvSpPr>
        <p:spPr>
          <a:xfrm>
            <a:off x="0" y="1891550"/>
            <a:ext cx="27432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Paper</a:t>
            </a:r>
            <a:endParaRPr sz="1600" b="1">
              <a:latin typeface="Helvetica Neue"/>
              <a:ea typeface="Helvetica Neue"/>
              <a:cs typeface="Helvetica Neue"/>
              <a:sym typeface="Helvetica Neue"/>
            </a:endParaRPr>
          </a:p>
        </p:txBody>
      </p:sp>
    </p:spTree>
    <p:extLst>
      <p:ext uri="{BB962C8B-B14F-4D97-AF65-F5344CB8AC3E}">
        <p14:creationId xmlns:p14="http://schemas.microsoft.com/office/powerpoint/2010/main" val="3506565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0"/>
          <p:cNvSpPr txBox="1">
            <a:spLocks noGrp="1"/>
          </p:cNvSpPr>
          <p:nvPr>
            <p:ph type="body" idx="1"/>
          </p:nvPr>
        </p:nvSpPr>
        <p:spPr>
          <a:xfrm>
            <a:off x="3264400" y="1538800"/>
            <a:ext cx="5331000" cy="3088200"/>
          </a:xfrm>
          <a:prstGeom prst="rect">
            <a:avLst/>
          </a:prstGeom>
        </p:spPr>
        <p:txBody>
          <a:bodyPr spcFirstLastPara="1" wrap="square" lIns="91425" tIns="91425" rIns="91425" bIns="91425" anchor="t" anchorCtr="0">
            <a:noAutofit/>
          </a:bodyPr>
          <a:lstStyle/>
          <a:p>
            <a:pPr marL="457200" lvl="0" indent="-381000" algn="l" rtl="0">
              <a:lnSpc>
                <a:spcPct val="93000"/>
              </a:lnSpc>
              <a:spcBef>
                <a:spcPts val="0"/>
              </a:spcBef>
              <a:spcAft>
                <a:spcPts val="0"/>
              </a:spcAft>
              <a:buSzPts val="2400"/>
              <a:buAutoNum type="arabicPeriod"/>
            </a:pPr>
            <a:r>
              <a:rPr lang="en" sz="2400" dirty="0">
                <a:solidFill>
                  <a:schemeClr val="dk1"/>
                </a:solidFill>
              </a:rPr>
              <a:t>Open this </a:t>
            </a:r>
            <a:r>
              <a:rPr lang="en" sz="2400" u="sng" dirty="0">
                <a:solidFill>
                  <a:schemeClr val="hlink"/>
                </a:solidFill>
                <a:hlinkClick r:id="rId3"/>
              </a:rPr>
              <a:t>Popcode</a:t>
            </a:r>
            <a:endParaRPr sz="2400" dirty="0">
              <a:solidFill>
                <a:schemeClr val="dk1"/>
              </a:solidFill>
            </a:endParaRPr>
          </a:p>
          <a:p>
            <a:pPr marL="457200" lvl="0" indent="-381000" algn="l" rtl="0">
              <a:lnSpc>
                <a:spcPct val="93000"/>
              </a:lnSpc>
              <a:spcBef>
                <a:spcPts val="1000"/>
              </a:spcBef>
              <a:spcAft>
                <a:spcPts val="0"/>
              </a:spcAft>
              <a:buClr>
                <a:schemeClr val="dk1"/>
              </a:buClr>
              <a:buSzPts val="2400"/>
              <a:buAutoNum type="arabicPeriod"/>
            </a:pPr>
            <a:r>
              <a:rPr lang="en" sz="2400" dirty="0">
                <a:solidFill>
                  <a:schemeClr val="dk1"/>
                </a:solidFill>
              </a:rPr>
              <a:t>Write the jQuery code to: </a:t>
            </a:r>
            <a:endParaRPr sz="2400" dirty="0">
              <a:solidFill>
                <a:schemeClr val="dk1"/>
              </a:solidFill>
            </a:endParaRPr>
          </a:p>
          <a:p>
            <a:pPr marL="914400" lvl="0" indent="-342900" algn="l" rtl="0">
              <a:lnSpc>
                <a:spcPct val="93000"/>
              </a:lnSpc>
              <a:spcBef>
                <a:spcPts val="1000"/>
              </a:spcBef>
              <a:spcAft>
                <a:spcPts val="0"/>
              </a:spcAft>
              <a:buClr>
                <a:schemeClr val="dk1"/>
              </a:buClr>
              <a:buSzPts val="1800"/>
              <a:buChar char="➔"/>
            </a:pPr>
            <a:r>
              <a:rPr lang="en" dirty="0">
                <a:solidFill>
                  <a:schemeClr val="dk1"/>
                </a:solidFill>
              </a:rPr>
              <a:t>Change the </a:t>
            </a:r>
            <a:r>
              <a:rPr lang="en" i="1" dirty="0">
                <a:solidFill>
                  <a:schemeClr val="dk1"/>
                </a:solidFill>
              </a:rPr>
              <a:t>text</a:t>
            </a:r>
            <a:r>
              <a:rPr lang="en" dirty="0">
                <a:solidFill>
                  <a:schemeClr val="dk1"/>
                </a:solidFill>
              </a:rPr>
              <a:t> “I love coding!” to “I love jQuery!”</a:t>
            </a:r>
            <a:endParaRPr dirty="0">
              <a:solidFill>
                <a:schemeClr val="dk1"/>
              </a:solidFill>
            </a:endParaRPr>
          </a:p>
          <a:p>
            <a:pPr marL="914400" lvl="0" indent="-342900" algn="l" rtl="0">
              <a:lnSpc>
                <a:spcPct val="115000"/>
              </a:lnSpc>
              <a:spcBef>
                <a:spcPts val="0"/>
              </a:spcBef>
              <a:spcAft>
                <a:spcPts val="0"/>
              </a:spcAft>
              <a:buClr>
                <a:schemeClr val="dk1"/>
              </a:buClr>
              <a:buSzPts val="1800"/>
              <a:buFont typeface="Arial"/>
              <a:buChar char="➔"/>
            </a:pPr>
            <a:r>
              <a:rPr lang="en" dirty="0">
                <a:solidFill>
                  <a:schemeClr val="dk1"/>
                </a:solidFill>
              </a:rPr>
              <a:t>Change the </a:t>
            </a:r>
            <a:r>
              <a:rPr lang="en" i="1" dirty="0">
                <a:solidFill>
                  <a:schemeClr val="dk1"/>
                </a:solidFill>
              </a:rPr>
              <a:t>background color</a:t>
            </a:r>
            <a:r>
              <a:rPr lang="en" dirty="0">
                <a:solidFill>
                  <a:schemeClr val="dk1"/>
                </a:solidFill>
              </a:rPr>
              <a:t> of the div with the class of rectangle to </a:t>
            </a:r>
            <a:r>
              <a:rPr lang="en" i="1" dirty="0">
                <a:solidFill>
                  <a:schemeClr val="dk1"/>
                </a:solidFill>
              </a:rPr>
              <a:t>blue</a:t>
            </a:r>
            <a:endParaRPr i="1" dirty="0">
              <a:solidFill>
                <a:schemeClr val="dk1"/>
              </a:solidFill>
            </a:endParaRPr>
          </a:p>
          <a:p>
            <a:pPr marL="0" lvl="0" indent="0" algn="l" rtl="0">
              <a:lnSpc>
                <a:spcPct val="93000"/>
              </a:lnSpc>
              <a:spcBef>
                <a:spcPts val="1800"/>
              </a:spcBef>
              <a:spcAft>
                <a:spcPts val="0"/>
              </a:spcAft>
              <a:buNone/>
            </a:pPr>
            <a:endParaRPr dirty="0">
              <a:solidFill>
                <a:schemeClr val="dk1"/>
              </a:solidFill>
            </a:endParaRPr>
          </a:p>
        </p:txBody>
      </p:sp>
      <p:pic>
        <p:nvPicPr>
          <p:cNvPr id="493" name="Google Shape;493;p70" title="3 Minute Timer">
            <a:hlinkClick r:id="rId4"/>
          </p:cNvPr>
          <p:cNvPicPr preferRelativeResize="0"/>
          <p:nvPr/>
        </p:nvPicPr>
        <p:blipFill>
          <a:blip r:embed="rId5">
            <a:alphaModFix/>
          </a:blip>
          <a:stretch>
            <a:fillRect/>
          </a:stretch>
        </p:blipFill>
        <p:spPr>
          <a:xfrm>
            <a:off x="207838" y="2415313"/>
            <a:ext cx="2327525" cy="1714025"/>
          </a:xfrm>
          <a:prstGeom prst="rect">
            <a:avLst/>
          </a:prstGeom>
          <a:noFill/>
          <a:ln>
            <a:noFill/>
          </a:ln>
        </p:spPr>
      </p:pic>
      <p:pic>
        <p:nvPicPr>
          <p:cNvPr id="494" name="Google Shape;494;p70"/>
          <p:cNvPicPr preferRelativeResize="0"/>
          <p:nvPr/>
        </p:nvPicPr>
        <p:blipFill>
          <a:blip r:embed="rId6">
            <a:alphaModFix/>
          </a:blip>
          <a:stretch>
            <a:fillRect/>
          </a:stretch>
        </p:blipFill>
        <p:spPr>
          <a:xfrm>
            <a:off x="3264400" y="356526"/>
            <a:ext cx="5331000" cy="966375"/>
          </a:xfrm>
          <a:prstGeom prst="rect">
            <a:avLst/>
          </a:prstGeom>
          <a:noFill/>
          <a:ln>
            <a:noFill/>
          </a:ln>
        </p:spPr>
      </p:pic>
      <p:sp>
        <p:nvSpPr>
          <p:cNvPr id="495" name="Google Shape;495;p70"/>
          <p:cNvSpPr/>
          <p:nvPr/>
        </p:nvSpPr>
        <p:spPr>
          <a:xfrm>
            <a:off x="0" y="1891550"/>
            <a:ext cx="27432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Computer</a:t>
            </a:r>
            <a:endParaRPr sz="1600" b="1">
              <a:latin typeface="Helvetica Neue"/>
              <a:ea typeface="Helvetica Neue"/>
              <a:cs typeface="Helvetica Neue"/>
              <a:sym typeface="Helvetica Neue"/>
            </a:endParaRPr>
          </a:p>
        </p:txBody>
      </p:sp>
    </p:spTree>
    <p:extLst>
      <p:ext uri="{BB962C8B-B14F-4D97-AF65-F5344CB8AC3E}">
        <p14:creationId xmlns:p14="http://schemas.microsoft.com/office/powerpoint/2010/main" val="2853331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5"/>
        <p:cNvGrpSpPr/>
        <p:nvPr/>
      </p:nvGrpSpPr>
      <p:grpSpPr>
        <a:xfrm>
          <a:off x="0" y="0"/>
          <a:ext cx="0" cy="0"/>
          <a:chOff x="0" y="0"/>
          <a:chExt cx="0" cy="0"/>
        </a:xfrm>
      </p:grpSpPr>
      <p:sp>
        <p:nvSpPr>
          <p:cNvPr id="566" name="Google Shape;566;p79"/>
          <p:cNvSpPr txBox="1">
            <a:spLocks noGrp="1"/>
          </p:cNvSpPr>
          <p:nvPr>
            <p:ph type="ctrTitle"/>
          </p:nvPr>
        </p:nvSpPr>
        <p:spPr>
          <a:xfrm>
            <a:off x="224250" y="1828775"/>
            <a:ext cx="2294700" cy="29310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200"/>
              <a:t>With the person next to you, list all the ways that Popcode does something in response to what you do.</a:t>
            </a:r>
            <a:endParaRPr sz="2200"/>
          </a:p>
          <a:p>
            <a:pPr marL="0" lvl="0" indent="0" algn="l" rtl="0">
              <a:spcBef>
                <a:spcPts val="0"/>
              </a:spcBef>
              <a:spcAft>
                <a:spcPts val="0"/>
              </a:spcAft>
              <a:buClr>
                <a:schemeClr val="dk1"/>
              </a:buClr>
              <a:buSzPts val="1100"/>
              <a:buFont typeface="Arial"/>
              <a:buNone/>
            </a:pPr>
            <a:endParaRPr sz="2000">
              <a:solidFill>
                <a:srgbClr val="15C2D2"/>
              </a:solidFill>
            </a:endParaRPr>
          </a:p>
        </p:txBody>
      </p:sp>
      <p:sp>
        <p:nvSpPr>
          <p:cNvPr id="567" name="Google Shape;567;p79"/>
          <p:cNvSpPr txBox="1">
            <a:spLocks noGrp="1"/>
          </p:cNvSpPr>
          <p:nvPr>
            <p:ph type="body" idx="1"/>
          </p:nvPr>
        </p:nvSpPr>
        <p:spPr>
          <a:xfrm>
            <a:off x="3271500" y="1828775"/>
            <a:ext cx="5323800" cy="27981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endParaRPr sz="2400">
              <a:solidFill>
                <a:srgbClr val="0000FF"/>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endParaRPr sz="2400">
              <a:solidFill>
                <a:schemeClr val="dk1"/>
              </a:solidFill>
              <a:latin typeface="Helvetica Neue"/>
              <a:ea typeface="Helvetica Neue"/>
              <a:cs typeface="Helvetica Neue"/>
              <a:sym typeface="Helvetica Neue"/>
            </a:endParaRPr>
          </a:p>
        </p:txBody>
      </p:sp>
      <p:pic>
        <p:nvPicPr>
          <p:cNvPr id="568" name="Google Shape;568;p79"/>
          <p:cNvPicPr preferRelativeResize="0"/>
          <p:nvPr/>
        </p:nvPicPr>
        <p:blipFill>
          <a:blip r:embed="rId3">
            <a:alphaModFix/>
          </a:blip>
          <a:stretch>
            <a:fillRect/>
          </a:stretch>
        </p:blipFill>
        <p:spPr>
          <a:xfrm>
            <a:off x="3414787" y="877825"/>
            <a:ext cx="5021025" cy="37239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1"/>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write </a:t>
            </a:r>
            <a:r>
              <a:rPr lang="en" b="1" u="sng">
                <a:solidFill>
                  <a:srgbClr val="FFAA7B"/>
                </a:solidFill>
              </a:rPr>
              <a:t>event handlers</a:t>
            </a:r>
            <a:r>
              <a:rPr lang="en"/>
              <a:t> that allow the page to respond when a user interacts with it</a:t>
            </a:r>
            <a:endParaRPr>
              <a:solidFill>
                <a:srgbClr val="FFFFFF"/>
              </a:solidFill>
            </a:endParaRPr>
          </a:p>
          <a:p>
            <a:pPr marL="0" lvl="0" indent="0" algn="ctr" rtl="0">
              <a:spcBef>
                <a:spcPts val="0"/>
              </a:spcBef>
              <a:spcAft>
                <a:spcPts val="0"/>
              </a:spcAft>
              <a:buNone/>
            </a:pPr>
            <a:endParaRPr>
              <a:solidFill>
                <a:srgbClr val="15C2D2"/>
              </a:solidFill>
            </a:endParaRPr>
          </a:p>
        </p:txBody>
      </p:sp>
      <p:sp>
        <p:nvSpPr>
          <p:cNvPr id="501" name="Google Shape;501;p71"/>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Vocabulary:  </a:t>
            </a:r>
            <a:r>
              <a:rPr lang="en" b="1">
                <a:solidFill>
                  <a:srgbClr val="FFAA7B"/>
                </a:solidFill>
              </a:rPr>
              <a:t>event handler, dblclick, mouseenter, mouseleave, hover</a:t>
            </a:r>
            <a:endParaRPr b="1">
              <a:solidFill>
                <a:srgbClr val="FFAA7B"/>
              </a:solidFill>
            </a:endParaRPr>
          </a:p>
        </p:txBody>
      </p:sp>
      <p:pic>
        <p:nvPicPr>
          <p:cNvPr id="502" name="Google Shape;502;p71"/>
          <p:cNvPicPr preferRelativeResize="0"/>
          <p:nvPr/>
        </p:nvPicPr>
        <p:blipFill>
          <a:blip r:embed="rId3">
            <a:alphaModFix/>
          </a:blip>
          <a:stretch>
            <a:fillRect/>
          </a:stretch>
        </p:blipFill>
        <p:spPr>
          <a:xfrm>
            <a:off x="8484575" y="195750"/>
            <a:ext cx="500375" cy="500375"/>
          </a:xfrm>
          <a:prstGeom prst="rect">
            <a:avLst/>
          </a:prstGeom>
          <a:noFill/>
          <a:ln>
            <a:noFill/>
          </a:ln>
        </p:spPr>
      </p:pic>
    </p:spTree>
    <p:extLst>
      <p:ext uri="{BB962C8B-B14F-4D97-AF65-F5344CB8AC3E}">
        <p14:creationId xmlns:p14="http://schemas.microsoft.com/office/powerpoint/2010/main" val="3394037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Why is this important?</a:t>
            </a:r>
            <a:endParaRPr/>
          </a:p>
        </p:txBody>
      </p:sp>
      <p:pic>
        <p:nvPicPr>
          <p:cNvPr id="508" name="Google Shape;508;p72">
            <a:hlinkClick r:id="rId3"/>
          </p:cNvPr>
          <p:cNvPicPr preferRelativeResize="0"/>
          <p:nvPr/>
        </p:nvPicPr>
        <p:blipFill>
          <a:blip r:embed="rId4">
            <a:alphaModFix/>
          </a:blip>
          <a:stretch>
            <a:fillRect/>
          </a:stretch>
        </p:blipFill>
        <p:spPr>
          <a:xfrm>
            <a:off x="532950" y="1253387"/>
            <a:ext cx="7913642" cy="3382225"/>
          </a:xfrm>
          <a:prstGeom prst="rect">
            <a:avLst/>
          </a:prstGeom>
          <a:noFill/>
          <a:ln>
            <a:noFill/>
          </a:ln>
        </p:spPr>
      </p:pic>
    </p:spTree>
    <p:extLst>
      <p:ext uri="{BB962C8B-B14F-4D97-AF65-F5344CB8AC3E}">
        <p14:creationId xmlns:p14="http://schemas.microsoft.com/office/powerpoint/2010/main" val="3670445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3"/>
          <p:cNvSpPr txBox="1">
            <a:spLocks noGrp="1"/>
          </p:cNvSpPr>
          <p:nvPr>
            <p:ph type="ctrTitle"/>
          </p:nvPr>
        </p:nvSpPr>
        <p:spPr>
          <a:xfrm>
            <a:off x="186875" y="1828775"/>
            <a:ext cx="2385000" cy="29973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200"/>
              <a:t>With the person next to you, list all the things you see the user doing to interact with the website.</a:t>
            </a:r>
            <a:endParaRPr sz="2200"/>
          </a:p>
          <a:p>
            <a:pPr marL="0" lvl="0" indent="0" algn="l" rtl="0">
              <a:spcBef>
                <a:spcPts val="0"/>
              </a:spcBef>
              <a:spcAft>
                <a:spcPts val="0"/>
              </a:spcAft>
              <a:buClr>
                <a:schemeClr val="dk1"/>
              </a:buClr>
              <a:buSzPts val="1100"/>
              <a:buFont typeface="Arial"/>
              <a:buNone/>
            </a:pPr>
            <a:endParaRPr>
              <a:solidFill>
                <a:srgbClr val="15C2D2"/>
              </a:solidFill>
            </a:endParaRPr>
          </a:p>
        </p:txBody>
      </p:sp>
      <p:pic>
        <p:nvPicPr>
          <p:cNvPr id="514" name="Google Shape;514;p73"/>
          <p:cNvPicPr preferRelativeResize="0"/>
          <p:nvPr/>
        </p:nvPicPr>
        <p:blipFill>
          <a:blip r:embed="rId3">
            <a:alphaModFix/>
          </a:blip>
          <a:stretch>
            <a:fillRect/>
          </a:stretch>
        </p:blipFill>
        <p:spPr>
          <a:xfrm>
            <a:off x="3264400" y="1538800"/>
            <a:ext cx="4702774" cy="3281450"/>
          </a:xfrm>
          <a:prstGeom prst="rect">
            <a:avLst/>
          </a:prstGeom>
          <a:noFill/>
          <a:ln>
            <a:noFill/>
          </a:ln>
        </p:spPr>
      </p:pic>
    </p:spTree>
    <p:extLst>
      <p:ext uri="{BB962C8B-B14F-4D97-AF65-F5344CB8AC3E}">
        <p14:creationId xmlns:p14="http://schemas.microsoft.com/office/powerpoint/2010/main" val="1453029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jQuery Events</a:t>
            </a:r>
            <a:endParaRPr/>
          </a:p>
        </p:txBody>
      </p:sp>
      <p:sp>
        <p:nvSpPr>
          <p:cNvPr id="520" name="Google Shape;520;p74"/>
          <p:cNvSpPr txBox="1">
            <a:spLocks noGrp="1"/>
          </p:cNvSpPr>
          <p:nvPr>
            <p:ph type="body" idx="1"/>
          </p:nvPr>
        </p:nvSpPr>
        <p:spPr>
          <a:xfrm>
            <a:off x="532950" y="1257300"/>
            <a:ext cx="7811100" cy="3315900"/>
          </a:xfrm>
          <a:prstGeom prst="rect">
            <a:avLst/>
          </a:prstGeom>
        </p:spPr>
        <p:txBody>
          <a:bodyPr spcFirstLastPara="1" wrap="square" lIns="91425" tIns="91425" rIns="91425" bIns="91425" anchor="t" anchorCtr="0">
            <a:noAutofit/>
          </a:bodyPr>
          <a:lstStyle/>
          <a:p>
            <a:pPr marL="0" lvl="0" indent="0" algn="l" rtl="0">
              <a:lnSpc>
                <a:spcPct val="93000"/>
              </a:lnSpc>
              <a:spcBef>
                <a:spcPts val="1400"/>
              </a:spcBef>
              <a:spcAft>
                <a:spcPts val="0"/>
              </a:spcAft>
              <a:buNone/>
            </a:pPr>
            <a:r>
              <a:rPr lang="en" sz="2000">
                <a:solidFill>
                  <a:schemeClr val="dk1"/>
                </a:solidFill>
                <a:latin typeface="Helvetica Neue"/>
                <a:ea typeface="Helvetica Neue"/>
                <a:cs typeface="Helvetica Neue"/>
                <a:sym typeface="Helvetica Neue"/>
              </a:rPr>
              <a:t>An </a:t>
            </a:r>
            <a:r>
              <a:rPr lang="en" sz="2000" b="1" u="sng">
                <a:solidFill>
                  <a:srgbClr val="FFAA7B"/>
                </a:solidFill>
              </a:rPr>
              <a:t>event</a:t>
            </a:r>
            <a:r>
              <a:rPr lang="en" sz="2000">
                <a:solidFill>
                  <a:schemeClr val="dk1"/>
                </a:solidFill>
                <a:latin typeface="Helvetica Neue"/>
                <a:ea typeface="Helvetica Neue"/>
                <a:cs typeface="Helvetica Neue"/>
                <a:sym typeface="Helvetica Neue"/>
              </a:rPr>
              <a:t> is something that happens on a page.</a:t>
            </a:r>
            <a:endParaRPr sz="200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r>
              <a:rPr lang="en" sz="2000">
                <a:solidFill>
                  <a:srgbClr val="FFAA7B"/>
                </a:solidFill>
                <a:latin typeface="Helvetica Neue"/>
                <a:ea typeface="Helvetica Neue"/>
                <a:cs typeface="Helvetica Neue"/>
                <a:sym typeface="Helvetica Neue"/>
              </a:rPr>
              <a:t>Events</a:t>
            </a:r>
            <a:r>
              <a:rPr lang="en" sz="2000">
                <a:solidFill>
                  <a:srgbClr val="EF5330"/>
                </a:solidFill>
                <a:latin typeface="Helvetica Neue"/>
                <a:ea typeface="Helvetica Neue"/>
                <a:cs typeface="Helvetica Neue"/>
                <a:sym typeface="Helvetica Neue"/>
              </a:rPr>
              <a:t> </a:t>
            </a:r>
            <a:r>
              <a:rPr lang="en" sz="2000">
                <a:solidFill>
                  <a:schemeClr val="dk1"/>
                </a:solidFill>
                <a:latin typeface="Helvetica Neue"/>
                <a:ea typeface="Helvetica Neue"/>
                <a:cs typeface="Helvetica Neue"/>
                <a:sym typeface="Helvetica Neue"/>
              </a:rPr>
              <a:t>can be:</a:t>
            </a:r>
            <a:endParaRPr sz="2000">
              <a:solidFill>
                <a:schemeClr val="dk1"/>
              </a:solidFill>
              <a:latin typeface="Helvetica Neue"/>
              <a:ea typeface="Helvetica Neue"/>
              <a:cs typeface="Helvetica Neue"/>
              <a:sym typeface="Helvetica Neue"/>
            </a:endParaRPr>
          </a:p>
          <a:p>
            <a:pPr marL="457200" lvl="0" indent="-355600" algn="l" rtl="0">
              <a:lnSpc>
                <a:spcPct val="93000"/>
              </a:lnSpc>
              <a:spcBef>
                <a:spcPts val="140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Something the user does (clicking, typing, or moving the mouse over something)</a:t>
            </a:r>
            <a:endParaRPr sz="2000">
              <a:solidFill>
                <a:schemeClr val="dk1"/>
              </a:solidFill>
              <a:latin typeface="Helvetica Neue"/>
              <a:ea typeface="Helvetica Neue"/>
              <a:cs typeface="Helvetica Neue"/>
              <a:sym typeface="Helvetica Neue"/>
            </a:endParaRPr>
          </a:p>
          <a:p>
            <a:pPr marL="457200" lvl="0" indent="-355600" algn="l" rtl="0">
              <a:lnSpc>
                <a:spcPct val="93000"/>
              </a:lnSpc>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Something that happens in the browser (the page finishes loading or the user scrolls down the page)</a:t>
            </a:r>
            <a:endParaRPr sz="200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r>
              <a:rPr lang="en" sz="2000">
                <a:solidFill>
                  <a:schemeClr val="dk1"/>
                </a:solidFill>
                <a:latin typeface="Helvetica Neue"/>
                <a:ea typeface="Helvetica Neue"/>
                <a:cs typeface="Helvetica Neue"/>
                <a:sym typeface="Helvetica Neue"/>
              </a:rPr>
              <a:t>We create </a:t>
            </a:r>
            <a:r>
              <a:rPr lang="en" sz="2000" b="1" u="sng">
                <a:solidFill>
                  <a:srgbClr val="FFAA7B"/>
                </a:solidFill>
              </a:rPr>
              <a:t>event</a:t>
            </a:r>
            <a:r>
              <a:rPr lang="en" sz="2000">
                <a:solidFill>
                  <a:srgbClr val="EF5330"/>
                </a:solidFill>
                <a:latin typeface="Helvetica Neue"/>
                <a:ea typeface="Helvetica Neue"/>
                <a:cs typeface="Helvetica Neue"/>
                <a:sym typeface="Helvetica Neue"/>
              </a:rPr>
              <a:t> </a:t>
            </a:r>
            <a:r>
              <a:rPr lang="en" sz="2000" b="1" u="sng">
                <a:solidFill>
                  <a:srgbClr val="FFAA7B"/>
                </a:solidFill>
              </a:rPr>
              <a:t>handlers</a:t>
            </a:r>
            <a:r>
              <a:rPr lang="en" sz="2000">
                <a:solidFill>
                  <a:schemeClr val="dk1"/>
                </a:solidFill>
                <a:latin typeface="Helvetica Neue"/>
                <a:ea typeface="Helvetica Neue"/>
                <a:cs typeface="Helvetica Neue"/>
                <a:sym typeface="Helvetica Neue"/>
              </a:rPr>
              <a:t> so that we can do something specifically when that event occurs.</a:t>
            </a:r>
            <a:endParaRPr sz="2000">
              <a:solidFill>
                <a:schemeClr val="dk1"/>
              </a:solidFill>
              <a:latin typeface="Helvetica Neue"/>
              <a:ea typeface="Helvetica Neue"/>
              <a:cs typeface="Helvetica Neue"/>
              <a:sym typeface="Helvetica Neue"/>
            </a:endParaRPr>
          </a:p>
        </p:txBody>
      </p:sp>
      <p:pic>
        <p:nvPicPr>
          <p:cNvPr id="521" name="Google Shape;521;p74"/>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1365058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t>jQuery Event</a:t>
            </a:r>
            <a:r>
              <a:rPr lang="zh-CN" altLang="en-US" dirty="0"/>
              <a:t>（事件）</a:t>
            </a:r>
            <a:endParaRPr dirty="0"/>
          </a:p>
        </p:txBody>
      </p:sp>
      <p:sp>
        <p:nvSpPr>
          <p:cNvPr id="527" name="Google Shape;527;p75"/>
          <p:cNvSpPr txBox="1">
            <a:spLocks noGrp="1"/>
          </p:cNvSpPr>
          <p:nvPr>
            <p:ph type="body" idx="1"/>
          </p:nvPr>
        </p:nvSpPr>
        <p:spPr>
          <a:xfrm>
            <a:off x="532950" y="1257300"/>
            <a:ext cx="7886700" cy="1466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b="1">
                <a:solidFill>
                  <a:srgbClr val="FFAA7B"/>
                </a:solidFill>
              </a:rPr>
              <a:t>Events</a:t>
            </a:r>
            <a:r>
              <a:rPr lang="en" sz="2200">
                <a:solidFill>
                  <a:schemeClr val="dk1"/>
                </a:solidFill>
                <a:latin typeface="Helvetica Neue"/>
                <a:ea typeface="Helvetica Neue"/>
                <a:cs typeface="Helvetica Neue"/>
                <a:sym typeface="Helvetica Neue"/>
              </a:rPr>
              <a:t> can be things the user does.</a:t>
            </a:r>
            <a:endParaRPr sz="22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2200">
                <a:solidFill>
                  <a:schemeClr val="dk1"/>
                </a:solidFill>
                <a:latin typeface="Helvetica Neue"/>
                <a:ea typeface="Helvetica Neue"/>
                <a:cs typeface="Helvetica Neue"/>
                <a:sym typeface="Helvetica Neue"/>
              </a:rPr>
              <a:t>We’ve already seen one example of this before: </a:t>
            </a:r>
            <a:br>
              <a:rPr lang="en" sz="2200">
                <a:solidFill>
                  <a:schemeClr val="dk1"/>
                </a:solidFill>
                <a:latin typeface="Helvetica Neue"/>
                <a:ea typeface="Helvetica Neue"/>
                <a:cs typeface="Helvetica Neue"/>
                <a:sym typeface="Helvetica Neue"/>
              </a:rPr>
            </a:br>
            <a:endParaRPr sz="22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2200">
              <a:solidFill>
                <a:schemeClr val="dk1"/>
              </a:solidFill>
              <a:latin typeface="Helvetica Neue"/>
              <a:ea typeface="Helvetica Neue"/>
              <a:cs typeface="Helvetica Neue"/>
              <a:sym typeface="Helvetica Neue"/>
            </a:endParaRPr>
          </a:p>
        </p:txBody>
      </p:sp>
      <p:sp>
        <p:nvSpPr>
          <p:cNvPr id="528" name="Google Shape;528;p75"/>
          <p:cNvSpPr txBox="1"/>
          <p:nvPr/>
        </p:nvSpPr>
        <p:spPr>
          <a:xfrm>
            <a:off x="3150000" y="2237700"/>
            <a:ext cx="2844000" cy="6681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00000"/>
                </a:solidFill>
                <a:latin typeface="Consolas"/>
                <a:ea typeface="Consolas"/>
                <a:cs typeface="Consolas"/>
                <a:sym typeface="Consolas"/>
              </a:rPr>
              <a:t>&lt;button&gt;Hide&lt;/button&gt;</a:t>
            </a:r>
            <a:endParaRPr sz="1600">
              <a:solidFill>
                <a:srgbClr val="000000"/>
              </a:solidFill>
              <a:latin typeface="Consolas"/>
              <a:ea typeface="Consolas"/>
              <a:cs typeface="Consolas"/>
              <a:sym typeface="Consolas"/>
            </a:endParaRPr>
          </a:p>
          <a:p>
            <a:pPr marL="0" lvl="0" indent="0" algn="l" rtl="0">
              <a:spcBef>
                <a:spcPts val="0"/>
              </a:spcBef>
              <a:spcAft>
                <a:spcPts val="0"/>
              </a:spcAft>
              <a:buNone/>
            </a:pPr>
            <a:r>
              <a:rPr lang="en" sz="1600">
                <a:solidFill>
                  <a:srgbClr val="000000"/>
                </a:solidFill>
                <a:latin typeface="Consolas"/>
                <a:ea typeface="Consolas"/>
                <a:cs typeface="Consolas"/>
                <a:sym typeface="Consolas"/>
              </a:rPr>
              <a:t>&lt;img src="giraffe.jpg"&gt;</a:t>
            </a:r>
            <a:endParaRPr sz="1600">
              <a:solidFill>
                <a:srgbClr val="000000"/>
              </a:solidFill>
              <a:latin typeface="Consolas"/>
              <a:ea typeface="Consolas"/>
              <a:cs typeface="Consolas"/>
              <a:sym typeface="Consolas"/>
            </a:endParaRPr>
          </a:p>
        </p:txBody>
      </p:sp>
      <p:sp>
        <p:nvSpPr>
          <p:cNvPr id="529" name="Google Shape;529;p75"/>
          <p:cNvSpPr txBox="1"/>
          <p:nvPr/>
        </p:nvSpPr>
        <p:spPr>
          <a:xfrm>
            <a:off x="532950" y="2938625"/>
            <a:ext cx="4039200" cy="11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Plain English</a:t>
            </a:r>
            <a:endParaRPr sz="2000" b="1">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800">
                <a:solidFill>
                  <a:schemeClr val="dk1"/>
                </a:solidFill>
                <a:latin typeface="Helvetica Neue"/>
                <a:ea typeface="Helvetica Neue"/>
                <a:cs typeface="Helvetica Neue"/>
                <a:sym typeface="Helvetica Neue"/>
              </a:rPr>
              <a:t>When someone </a:t>
            </a:r>
            <a:r>
              <a:rPr lang="en" sz="1800" b="1">
                <a:solidFill>
                  <a:srgbClr val="FFAA7B"/>
                </a:solidFill>
                <a:latin typeface="Helvetica Neue"/>
                <a:ea typeface="Helvetica Neue"/>
                <a:cs typeface="Helvetica Neue"/>
                <a:sym typeface="Helvetica Neue"/>
              </a:rPr>
              <a:t>clicks</a:t>
            </a:r>
            <a:r>
              <a:rPr lang="en" sz="1800">
                <a:solidFill>
                  <a:schemeClr val="dk1"/>
                </a:solidFill>
                <a:latin typeface="Helvetica Neue"/>
                <a:ea typeface="Helvetica Neue"/>
                <a:cs typeface="Helvetica Neue"/>
                <a:sym typeface="Helvetica Neue"/>
              </a:rPr>
              <a:t> the button element, hide the img element.</a:t>
            </a:r>
            <a:endParaRPr/>
          </a:p>
        </p:txBody>
      </p:sp>
      <p:sp>
        <p:nvSpPr>
          <p:cNvPr id="530" name="Google Shape;530;p75"/>
          <p:cNvSpPr txBox="1"/>
          <p:nvPr/>
        </p:nvSpPr>
        <p:spPr>
          <a:xfrm>
            <a:off x="4572000" y="2938625"/>
            <a:ext cx="4039200" cy="125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jQuery</a:t>
            </a:r>
            <a:endParaRPr sz="20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
        <p:nvSpPr>
          <p:cNvPr id="531" name="Google Shape;531;p75"/>
          <p:cNvSpPr txBox="1"/>
          <p:nvPr/>
        </p:nvSpPr>
        <p:spPr>
          <a:xfrm>
            <a:off x="4572000" y="3505000"/>
            <a:ext cx="4039200" cy="838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2"/>
                </a:solidFill>
                <a:latin typeface="Consolas"/>
                <a:ea typeface="Consolas"/>
                <a:cs typeface="Consolas"/>
                <a:sym typeface="Consolas"/>
              </a:rPr>
              <a:t>$("button")</a:t>
            </a:r>
            <a:r>
              <a:rPr lang="en" sz="1600" dirty="0">
                <a:solidFill>
                  <a:schemeClr val="dk1"/>
                </a:solidFill>
                <a:latin typeface="Consolas"/>
                <a:ea typeface="Consolas"/>
                <a:cs typeface="Consolas"/>
                <a:sym typeface="Consolas"/>
              </a:rPr>
              <a:t>.</a:t>
            </a:r>
            <a:r>
              <a:rPr lang="en" sz="1600" dirty="0">
                <a:solidFill>
                  <a:srgbClr val="EF5330"/>
                </a:solidFill>
                <a:latin typeface="Consolas"/>
                <a:ea typeface="Consolas"/>
                <a:cs typeface="Consolas"/>
                <a:sym typeface="Consolas"/>
              </a:rPr>
              <a:t>click</a:t>
            </a:r>
            <a:r>
              <a:rPr lang="en" sz="1600" dirty="0">
                <a:solidFill>
                  <a:schemeClr val="dk1"/>
                </a:solidFill>
                <a:latin typeface="Consolas"/>
                <a:ea typeface="Consolas"/>
                <a:cs typeface="Consolas"/>
                <a:sym typeface="Consolas"/>
              </a:rPr>
              <a:t>(function() {</a:t>
            </a:r>
            <a:endParaRPr sz="1600" dirty="0">
              <a:solidFill>
                <a:schemeClr val="dk1"/>
              </a:solidFill>
              <a:latin typeface="Consolas"/>
              <a:ea typeface="Consolas"/>
              <a:cs typeface="Consolas"/>
              <a:sym typeface="Consolas"/>
            </a:endParaRPr>
          </a:p>
          <a:p>
            <a:pPr marL="0" lvl="0" indent="0" algn="l" rtl="0">
              <a:spcBef>
                <a:spcPts val="0"/>
              </a:spcBef>
              <a:spcAft>
                <a:spcPts val="0"/>
              </a:spcAft>
              <a:buNone/>
            </a:pPr>
            <a:r>
              <a:rPr lang="en" sz="1600" dirty="0">
                <a:solidFill>
                  <a:schemeClr val="dk2"/>
                </a:solidFill>
                <a:latin typeface="Consolas"/>
                <a:ea typeface="Consolas"/>
                <a:cs typeface="Consolas"/>
                <a:sym typeface="Consolas"/>
              </a:rPr>
              <a:t>  $("</a:t>
            </a:r>
            <a:r>
              <a:rPr lang="en" sz="1600" dirty="0" err="1">
                <a:solidFill>
                  <a:schemeClr val="dk2"/>
                </a:solidFill>
                <a:latin typeface="Consolas"/>
                <a:ea typeface="Consolas"/>
                <a:cs typeface="Consolas"/>
                <a:sym typeface="Consolas"/>
              </a:rPr>
              <a:t>img</a:t>
            </a:r>
            <a:r>
              <a:rPr lang="en" sz="1600" dirty="0">
                <a:solidFill>
                  <a:schemeClr val="dk2"/>
                </a:solidFill>
                <a:latin typeface="Consolas"/>
                <a:ea typeface="Consolas"/>
                <a:cs typeface="Consolas"/>
                <a:sym typeface="Consolas"/>
              </a:rPr>
              <a:t>").hide();</a:t>
            </a:r>
            <a:endParaRPr sz="1600" dirty="0">
              <a:solidFill>
                <a:schemeClr val="dk2"/>
              </a:solidFill>
              <a:latin typeface="Consolas"/>
              <a:ea typeface="Consolas"/>
              <a:cs typeface="Consolas"/>
              <a:sym typeface="Consolas"/>
            </a:endParaRPr>
          </a:p>
          <a:p>
            <a:pPr marL="0" lvl="0" indent="0" algn="l" rtl="0">
              <a:spcBef>
                <a:spcPts val="0"/>
              </a:spcBef>
              <a:spcAft>
                <a:spcPts val="0"/>
              </a:spcAft>
              <a:buNone/>
            </a:pPr>
            <a:r>
              <a:rPr lang="en" sz="1600" dirty="0">
                <a:solidFill>
                  <a:schemeClr val="dk2"/>
                </a:solidFill>
                <a:latin typeface="Consolas"/>
                <a:ea typeface="Consolas"/>
                <a:cs typeface="Consolas"/>
                <a:sym typeface="Consolas"/>
              </a:rPr>
              <a:t>});</a:t>
            </a:r>
            <a:endParaRPr sz="1600" dirty="0"/>
          </a:p>
        </p:txBody>
      </p:sp>
      <p:sp>
        <p:nvSpPr>
          <p:cNvPr id="532" name="Google Shape;532;p75"/>
          <p:cNvSpPr/>
          <p:nvPr/>
        </p:nvSpPr>
        <p:spPr>
          <a:xfrm>
            <a:off x="5994000" y="3545750"/>
            <a:ext cx="676200" cy="3507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5"/>
          <p:cNvSpPr/>
          <p:nvPr/>
        </p:nvSpPr>
        <p:spPr>
          <a:xfrm>
            <a:off x="5664150" y="4411750"/>
            <a:ext cx="1335900" cy="502500"/>
          </a:xfrm>
          <a:prstGeom prst="roundRect">
            <a:avLst>
              <a:gd name="adj" fmla="val 16667"/>
            </a:avLst>
          </a:prstGeom>
          <a:solidFill>
            <a:srgbClr val="FFFFFF"/>
          </a:solid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User clicks</a:t>
            </a:r>
            <a:endParaRPr sz="1600" b="1">
              <a:latin typeface="Helvetica Neue"/>
              <a:ea typeface="Helvetica Neue"/>
              <a:cs typeface="Helvetica Neue"/>
              <a:sym typeface="Helvetica Neue"/>
            </a:endParaRPr>
          </a:p>
        </p:txBody>
      </p:sp>
      <p:cxnSp>
        <p:nvCxnSpPr>
          <p:cNvPr id="534" name="Google Shape;534;p75"/>
          <p:cNvCxnSpPr>
            <a:stCxn id="532" idx="2"/>
            <a:endCxn id="533" idx="0"/>
          </p:cNvCxnSpPr>
          <p:nvPr/>
        </p:nvCxnSpPr>
        <p:spPr>
          <a:xfrm>
            <a:off x="6332100" y="3896450"/>
            <a:ext cx="0" cy="515400"/>
          </a:xfrm>
          <a:prstGeom prst="straightConnector1">
            <a:avLst/>
          </a:prstGeom>
          <a:noFill/>
          <a:ln w="28575" cap="flat" cmpd="sng">
            <a:solidFill>
              <a:srgbClr val="0080FF"/>
            </a:solidFill>
            <a:prstDash val="solid"/>
            <a:round/>
            <a:headEnd type="none" w="med" len="med"/>
            <a:tailEnd type="none" w="med" len="med"/>
          </a:ln>
        </p:spPr>
      </p:cxnSp>
    </p:spTree>
    <p:extLst>
      <p:ext uri="{BB962C8B-B14F-4D97-AF65-F5344CB8AC3E}">
        <p14:creationId xmlns:p14="http://schemas.microsoft.com/office/powerpoint/2010/main" val="469544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6"/>
          <p:cNvSpPr txBox="1"/>
          <p:nvPr/>
        </p:nvSpPr>
        <p:spPr>
          <a:xfrm>
            <a:off x="4523063" y="2723400"/>
            <a:ext cx="4039200" cy="50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jQuery</a:t>
            </a:r>
            <a:endParaRPr sz="20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
        <p:nvSpPr>
          <p:cNvPr id="540" name="Google Shape;540;p76"/>
          <p:cNvSpPr txBox="1"/>
          <p:nvPr/>
        </p:nvSpPr>
        <p:spPr>
          <a:xfrm>
            <a:off x="4523063" y="3289775"/>
            <a:ext cx="4039200" cy="838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Consolas"/>
                <a:ea typeface="Consolas"/>
                <a:cs typeface="Consolas"/>
                <a:sym typeface="Consolas"/>
              </a:rPr>
              <a:t>$("button")</a:t>
            </a:r>
            <a:r>
              <a:rPr lang="en" sz="1600">
                <a:solidFill>
                  <a:schemeClr val="dk1"/>
                </a:solidFill>
                <a:latin typeface="Consolas"/>
                <a:ea typeface="Consolas"/>
                <a:cs typeface="Consolas"/>
                <a:sym typeface="Consolas"/>
              </a:rPr>
              <a:t>.</a:t>
            </a:r>
            <a:r>
              <a:rPr lang="en" sz="1600">
                <a:solidFill>
                  <a:srgbClr val="EF5330"/>
                </a:solidFill>
                <a:latin typeface="Consolas"/>
                <a:ea typeface="Consolas"/>
                <a:cs typeface="Consolas"/>
                <a:sym typeface="Consolas"/>
              </a:rPr>
              <a:t>dblclick</a:t>
            </a:r>
            <a:r>
              <a:rPr lang="en" sz="1600">
                <a:solidFill>
                  <a:schemeClr val="dk1"/>
                </a:solidFill>
                <a:latin typeface="Consolas"/>
                <a:ea typeface="Consolas"/>
                <a:cs typeface="Consolas"/>
                <a:sym typeface="Consolas"/>
              </a:rPr>
              <a:t>(function() {</a:t>
            </a:r>
            <a:endParaRPr sz="1600">
              <a:solidFill>
                <a:schemeClr val="dk1"/>
              </a:solidFill>
              <a:latin typeface="Consolas"/>
              <a:ea typeface="Consolas"/>
              <a:cs typeface="Consolas"/>
              <a:sym typeface="Consolas"/>
            </a:endParaRPr>
          </a:p>
          <a:p>
            <a:pPr marL="0" lvl="0" indent="0" algn="l" rtl="0">
              <a:spcBef>
                <a:spcPts val="0"/>
              </a:spcBef>
              <a:spcAft>
                <a:spcPts val="0"/>
              </a:spcAft>
              <a:buNone/>
            </a:pPr>
            <a:r>
              <a:rPr lang="en" sz="1600">
                <a:solidFill>
                  <a:schemeClr val="dk2"/>
                </a:solidFill>
                <a:latin typeface="Consolas"/>
                <a:ea typeface="Consolas"/>
                <a:cs typeface="Consolas"/>
                <a:sym typeface="Consolas"/>
              </a:rPr>
              <a:t>  $("img").hide();</a:t>
            </a:r>
            <a:endParaRPr sz="1600">
              <a:solidFill>
                <a:schemeClr val="dk2"/>
              </a:solidFill>
              <a:latin typeface="Consolas"/>
              <a:ea typeface="Consolas"/>
              <a:cs typeface="Consolas"/>
              <a:sym typeface="Consolas"/>
            </a:endParaRPr>
          </a:p>
          <a:p>
            <a:pPr marL="0" lvl="0" indent="0" algn="l" rtl="0">
              <a:spcBef>
                <a:spcPts val="0"/>
              </a:spcBef>
              <a:spcAft>
                <a:spcPts val="0"/>
              </a:spcAft>
              <a:buNone/>
            </a:pPr>
            <a:r>
              <a:rPr lang="en" sz="1600">
                <a:solidFill>
                  <a:schemeClr val="dk2"/>
                </a:solidFill>
                <a:latin typeface="Consolas"/>
                <a:ea typeface="Consolas"/>
                <a:cs typeface="Consolas"/>
                <a:sym typeface="Consolas"/>
              </a:rPr>
              <a:t>});</a:t>
            </a:r>
            <a:endParaRPr sz="1600"/>
          </a:p>
        </p:txBody>
      </p:sp>
      <p:sp>
        <p:nvSpPr>
          <p:cNvPr id="541" name="Google Shape;541;p76"/>
          <p:cNvSpPr/>
          <p:nvPr/>
        </p:nvSpPr>
        <p:spPr>
          <a:xfrm>
            <a:off x="5945063" y="3330525"/>
            <a:ext cx="929400" cy="3507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jQuery Events</a:t>
            </a:r>
            <a:endParaRPr/>
          </a:p>
        </p:txBody>
      </p:sp>
      <p:sp>
        <p:nvSpPr>
          <p:cNvPr id="543" name="Google Shape;543;p76"/>
          <p:cNvSpPr txBox="1">
            <a:spLocks noGrp="1"/>
          </p:cNvSpPr>
          <p:nvPr>
            <p:ph type="body" idx="1"/>
          </p:nvPr>
        </p:nvSpPr>
        <p:spPr>
          <a:xfrm>
            <a:off x="532950" y="1257300"/>
            <a:ext cx="7886700" cy="1466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a:solidFill>
                  <a:schemeClr val="dk1"/>
                </a:solidFill>
                <a:latin typeface="Helvetica Neue"/>
                <a:ea typeface="Helvetica Neue"/>
                <a:cs typeface="Helvetica Neue"/>
                <a:sym typeface="Helvetica Neue"/>
              </a:rPr>
              <a:t>But what about this?</a:t>
            </a:r>
            <a:br>
              <a:rPr lang="en" sz="2200">
                <a:solidFill>
                  <a:schemeClr val="dk1"/>
                </a:solidFill>
                <a:latin typeface="Helvetica Neue"/>
                <a:ea typeface="Helvetica Neue"/>
                <a:cs typeface="Helvetica Neue"/>
                <a:sym typeface="Helvetica Neue"/>
              </a:rPr>
            </a:br>
            <a:endParaRPr sz="22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2200">
              <a:solidFill>
                <a:schemeClr val="dk1"/>
              </a:solidFill>
              <a:latin typeface="Helvetica Neue"/>
              <a:ea typeface="Helvetica Neue"/>
              <a:cs typeface="Helvetica Neue"/>
              <a:sym typeface="Helvetica Neue"/>
            </a:endParaRPr>
          </a:p>
        </p:txBody>
      </p:sp>
      <p:sp>
        <p:nvSpPr>
          <p:cNvPr id="544" name="Google Shape;544;p76"/>
          <p:cNvSpPr txBox="1"/>
          <p:nvPr/>
        </p:nvSpPr>
        <p:spPr>
          <a:xfrm>
            <a:off x="3150000" y="1820150"/>
            <a:ext cx="2844000" cy="6681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00000"/>
                </a:solidFill>
                <a:latin typeface="Consolas"/>
                <a:ea typeface="Consolas"/>
                <a:cs typeface="Consolas"/>
                <a:sym typeface="Consolas"/>
              </a:rPr>
              <a:t>&lt;button&gt;Hide&lt;/button&gt;</a:t>
            </a:r>
            <a:endParaRPr sz="1600">
              <a:solidFill>
                <a:srgbClr val="000000"/>
              </a:solidFill>
              <a:latin typeface="Consolas"/>
              <a:ea typeface="Consolas"/>
              <a:cs typeface="Consolas"/>
              <a:sym typeface="Consolas"/>
            </a:endParaRPr>
          </a:p>
          <a:p>
            <a:pPr marL="0" lvl="0" indent="0" algn="l" rtl="0">
              <a:spcBef>
                <a:spcPts val="0"/>
              </a:spcBef>
              <a:spcAft>
                <a:spcPts val="0"/>
              </a:spcAft>
              <a:buNone/>
            </a:pPr>
            <a:r>
              <a:rPr lang="en" sz="1600">
                <a:solidFill>
                  <a:srgbClr val="000000"/>
                </a:solidFill>
                <a:latin typeface="Consolas"/>
                <a:ea typeface="Consolas"/>
                <a:cs typeface="Consolas"/>
                <a:sym typeface="Consolas"/>
              </a:rPr>
              <a:t>&lt;img src="giraffe.jpg"&gt;</a:t>
            </a:r>
            <a:endParaRPr sz="1600">
              <a:solidFill>
                <a:srgbClr val="000000"/>
              </a:solidFill>
              <a:latin typeface="Consolas"/>
              <a:ea typeface="Consolas"/>
              <a:cs typeface="Consolas"/>
              <a:sym typeface="Consolas"/>
            </a:endParaRPr>
          </a:p>
        </p:txBody>
      </p:sp>
      <p:sp>
        <p:nvSpPr>
          <p:cNvPr id="545" name="Google Shape;545;p76"/>
          <p:cNvSpPr txBox="1"/>
          <p:nvPr/>
        </p:nvSpPr>
        <p:spPr>
          <a:xfrm>
            <a:off x="484013" y="2723400"/>
            <a:ext cx="4039200" cy="11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Plain English</a:t>
            </a:r>
            <a:endParaRPr sz="2000" b="1">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800">
                <a:solidFill>
                  <a:schemeClr val="dk1"/>
                </a:solidFill>
                <a:latin typeface="Helvetica Neue"/>
                <a:ea typeface="Helvetica Neue"/>
                <a:cs typeface="Helvetica Neue"/>
                <a:sym typeface="Helvetica Neue"/>
              </a:rPr>
              <a:t>When someone </a:t>
            </a:r>
            <a:r>
              <a:rPr lang="en" sz="1800" b="1">
                <a:solidFill>
                  <a:srgbClr val="FFAA7B"/>
                </a:solidFill>
                <a:latin typeface="Helvetica Neue"/>
                <a:ea typeface="Helvetica Neue"/>
                <a:cs typeface="Helvetica Neue"/>
                <a:sym typeface="Helvetica Neue"/>
              </a:rPr>
              <a:t>double-clicks</a:t>
            </a:r>
            <a:r>
              <a:rPr lang="en" sz="1800">
                <a:solidFill>
                  <a:schemeClr val="dk1"/>
                </a:solidFill>
                <a:latin typeface="Helvetica Neue"/>
                <a:ea typeface="Helvetica Neue"/>
                <a:cs typeface="Helvetica Neue"/>
                <a:sym typeface="Helvetica Neue"/>
              </a:rPr>
              <a:t> the button element,hide the img element.</a:t>
            </a:r>
            <a:endParaRPr sz="18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endParaRPr sz="18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endParaRPr sz="1800">
              <a:solidFill>
                <a:schemeClr val="dk1"/>
              </a:solidFill>
              <a:latin typeface="Helvetica Neue"/>
              <a:ea typeface="Helvetica Neue"/>
              <a:cs typeface="Helvetica Neue"/>
              <a:sym typeface="Helvetica Neue"/>
            </a:endParaRPr>
          </a:p>
        </p:txBody>
      </p:sp>
      <p:sp>
        <p:nvSpPr>
          <p:cNvPr id="546" name="Google Shape;546;p76"/>
          <p:cNvSpPr/>
          <p:nvPr/>
        </p:nvSpPr>
        <p:spPr>
          <a:xfrm>
            <a:off x="5605913" y="4380450"/>
            <a:ext cx="1607700" cy="502500"/>
          </a:xfrm>
          <a:prstGeom prst="roundRect">
            <a:avLst>
              <a:gd name="adj" fmla="val 16667"/>
            </a:avLst>
          </a:prstGeom>
          <a:solidFill>
            <a:srgbClr val="FFFFFF"/>
          </a:solid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Helvetica Neue"/>
                <a:ea typeface="Helvetica Neue"/>
                <a:cs typeface="Helvetica Neue"/>
                <a:sym typeface="Helvetica Neue"/>
              </a:rPr>
              <a:t>User double clicks</a:t>
            </a:r>
            <a:endParaRPr sz="1600">
              <a:latin typeface="Helvetica Neue"/>
              <a:ea typeface="Helvetica Neue"/>
              <a:cs typeface="Helvetica Neue"/>
              <a:sym typeface="Helvetica Neue"/>
            </a:endParaRPr>
          </a:p>
        </p:txBody>
      </p:sp>
      <p:cxnSp>
        <p:nvCxnSpPr>
          <p:cNvPr id="547" name="Google Shape;547;p76"/>
          <p:cNvCxnSpPr>
            <a:stCxn id="541" idx="2"/>
            <a:endCxn id="546" idx="0"/>
          </p:cNvCxnSpPr>
          <p:nvPr/>
        </p:nvCxnSpPr>
        <p:spPr>
          <a:xfrm>
            <a:off x="6409763" y="3681225"/>
            <a:ext cx="0" cy="699300"/>
          </a:xfrm>
          <a:prstGeom prst="straightConnector1">
            <a:avLst/>
          </a:prstGeom>
          <a:noFill/>
          <a:ln w="28575" cap="flat" cmpd="sng">
            <a:solidFill>
              <a:srgbClr val="0080FF"/>
            </a:solidFill>
            <a:prstDash val="solid"/>
            <a:round/>
            <a:headEnd type="none" w="med" len="med"/>
            <a:tailEnd type="none" w="med" len="med"/>
          </a:ln>
        </p:spPr>
      </p:cxnSp>
      <p:sp>
        <p:nvSpPr>
          <p:cNvPr id="548" name="Google Shape;548;p76"/>
          <p:cNvSpPr/>
          <p:nvPr/>
        </p:nvSpPr>
        <p:spPr>
          <a:xfrm>
            <a:off x="5945063" y="3344950"/>
            <a:ext cx="929400" cy="350700"/>
          </a:xfrm>
          <a:prstGeom prst="roundRect">
            <a:avLst>
              <a:gd name="adj" fmla="val 16667"/>
            </a:avLst>
          </a:prstGeom>
          <a:solidFill>
            <a:srgbClr val="0080FF"/>
          </a:solid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756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48"/>
                                        </p:tgtEl>
                                      </p:cBhvr>
                                    </p:animEffect>
                                    <p:set>
                                      <p:cBhvr>
                                        <p:cTn id="7" dur="1" fill="hold">
                                          <p:stCondLst>
                                            <p:cond delay="1000"/>
                                          </p:stCondLst>
                                        </p:cTn>
                                        <p:tgtEl>
                                          <p:spTgt spid="5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7"/>
          <p:cNvSpPr/>
          <p:nvPr/>
        </p:nvSpPr>
        <p:spPr>
          <a:xfrm>
            <a:off x="5994000" y="3240950"/>
            <a:ext cx="929400" cy="350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7"/>
          <p:cNvSpPr txBox="1"/>
          <p:nvPr/>
        </p:nvSpPr>
        <p:spPr>
          <a:xfrm>
            <a:off x="4572000" y="2633825"/>
            <a:ext cx="4039200" cy="50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jQuery</a:t>
            </a:r>
            <a:endParaRPr sz="20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
        <p:nvSpPr>
          <p:cNvPr id="555" name="Google Shape;555;p77"/>
          <p:cNvSpPr txBox="1"/>
          <p:nvPr/>
        </p:nvSpPr>
        <p:spPr>
          <a:xfrm>
            <a:off x="4572000" y="3200200"/>
            <a:ext cx="4039200" cy="838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Consolas"/>
                <a:ea typeface="Consolas"/>
                <a:cs typeface="Consolas"/>
                <a:sym typeface="Consolas"/>
              </a:rPr>
              <a:t>$("button")</a:t>
            </a:r>
            <a:r>
              <a:rPr lang="en" sz="1600">
                <a:solidFill>
                  <a:schemeClr val="dk1"/>
                </a:solidFill>
                <a:latin typeface="Consolas"/>
                <a:ea typeface="Consolas"/>
                <a:cs typeface="Consolas"/>
                <a:sym typeface="Consolas"/>
              </a:rPr>
              <a:t>.</a:t>
            </a:r>
            <a:r>
              <a:rPr lang="en" sz="1600">
                <a:solidFill>
                  <a:srgbClr val="EF5330"/>
                </a:solidFill>
                <a:latin typeface="Consolas"/>
                <a:ea typeface="Consolas"/>
                <a:cs typeface="Consolas"/>
                <a:sym typeface="Consolas"/>
              </a:rPr>
              <a:t>mouseenter</a:t>
            </a:r>
            <a:r>
              <a:rPr lang="en" sz="1600">
                <a:solidFill>
                  <a:schemeClr val="dk1"/>
                </a:solidFill>
                <a:latin typeface="Consolas"/>
                <a:ea typeface="Consolas"/>
                <a:cs typeface="Consolas"/>
                <a:sym typeface="Consolas"/>
              </a:rPr>
              <a:t>(function() {</a:t>
            </a:r>
            <a:endParaRPr sz="1600">
              <a:solidFill>
                <a:schemeClr val="dk1"/>
              </a:solidFill>
              <a:latin typeface="Consolas"/>
              <a:ea typeface="Consolas"/>
              <a:cs typeface="Consolas"/>
              <a:sym typeface="Consolas"/>
            </a:endParaRPr>
          </a:p>
          <a:p>
            <a:pPr marL="0" lvl="0" indent="0" algn="l" rtl="0">
              <a:spcBef>
                <a:spcPts val="0"/>
              </a:spcBef>
              <a:spcAft>
                <a:spcPts val="0"/>
              </a:spcAft>
              <a:buNone/>
            </a:pPr>
            <a:r>
              <a:rPr lang="en" sz="1600">
                <a:solidFill>
                  <a:schemeClr val="dk2"/>
                </a:solidFill>
                <a:latin typeface="Consolas"/>
                <a:ea typeface="Consolas"/>
                <a:cs typeface="Consolas"/>
                <a:sym typeface="Consolas"/>
              </a:rPr>
              <a:t>  $("img").hide(); </a:t>
            </a:r>
            <a:r>
              <a:rPr lang="en" sz="1600">
                <a:latin typeface="Consolas"/>
                <a:ea typeface="Consolas"/>
                <a:cs typeface="Consolas"/>
                <a:sym typeface="Consolas"/>
              </a:rPr>
              <a:t>});</a:t>
            </a:r>
            <a:endParaRPr sz="1600"/>
          </a:p>
        </p:txBody>
      </p:sp>
      <p:sp>
        <p:nvSpPr>
          <p:cNvPr id="556" name="Google Shape;556;p7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jQuery Events</a:t>
            </a:r>
            <a:endParaRPr/>
          </a:p>
        </p:txBody>
      </p:sp>
      <p:sp>
        <p:nvSpPr>
          <p:cNvPr id="557" name="Google Shape;557;p77"/>
          <p:cNvSpPr txBox="1">
            <a:spLocks noGrp="1"/>
          </p:cNvSpPr>
          <p:nvPr>
            <p:ph type="body" idx="1"/>
          </p:nvPr>
        </p:nvSpPr>
        <p:spPr>
          <a:xfrm>
            <a:off x="532950" y="1257300"/>
            <a:ext cx="7886700" cy="502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a:solidFill>
                  <a:schemeClr val="dk1"/>
                </a:solidFill>
              </a:rPr>
              <a:t>Or this?</a:t>
            </a:r>
            <a:endParaRPr sz="22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2200">
              <a:solidFill>
                <a:schemeClr val="dk1"/>
              </a:solidFill>
              <a:latin typeface="Helvetica Neue"/>
              <a:ea typeface="Helvetica Neue"/>
              <a:cs typeface="Helvetica Neue"/>
              <a:sym typeface="Helvetica Neue"/>
            </a:endParaRPr>
          </a:p>
        </p:txBody>
      </p:sp>
      <p:sp>
        <p:nvSpPr>
          <p:cNvPr id="558" name="Google Shape;558;p77"/>
          <p:cNvSpPr txBox="1"/>
          <p:nvPr/>
        </p:nvSpPr>
        <p:spPr>
          <a:xfrm>
            <a:off x="3150000" y="1780500"/>
            <a:ext cx="2844000" cy="6681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00000"/>
                </a:solidFill>
                <a:latin typeface="Consolas"/>
                <a:ea typeface="Consolas"/>
                <a:cs typeface="Consolas"/>
                <a:sym typeface="Consolas"/>
              </a:rPr>
              <a:t>&lt;button&gt;Hide&lt;/button&gt;</a:t>
            </a:r>
            <a:endParaRPr sz="1600">
              <a:solidFill>
                <a:srgbClr val="000000"/>
              </a:solidFill>
              <a:latin typeface="Consolas"/>
              <a:ea typeface="Consolas"/>
              <a:cs typeface="Consolas"/>
              <a:sym typeface="Consolas"/>
            </a:endParaRPr>
          </a:p>
          <a:p>
            <a:pPr marL="0" lvl="0" indent="0" algn="l" rtl="0">
              <a:spcBef>
                <a:spcPts val="0"/>
              </a:spcBef>
              <a:spcAft>
                <a:spcPts val="0"/>
              </a:spcAft>
              <a:buNone/>
            </a:pPr>
            <a:r>
              <a:rPr lang="en" sz="1600">
                <a:solidFill>
                  <a:srgbClr val="000000"/>
                </a:solidFill>
                <a:latin typeface="Consolas"/>
                <a:ea typeface="Consolas"/>
                <a:cs typeface="Consolas"/>
                <a:sym typeface="Consolas"/>
              </a:rPr>
              <a:t>&lt;img src="giraffe.jpg"&gt;</a:t>
            </a:r>
            <a:endParaRPr sz="1600">
              <a:solidFill>
                <a:srgbClr val="000000"/>
              </a:solidFill>
              <a:latin typeface="Consolas"/>
              <a:ea typeface="Consolas"/>
              <a:cs typeface="Consolas"/>
              <a:sym typeface="Consolas"/>
            </a:endParaRPr>
          </a:p>
        </p:txBody>
      </p:sp>
      <p:sp>
        <p:nvSpPr>
          <p:cNvPr id="559" name="Google Shape;559;p77"/>
          <p:cNvSpPr txBox="1"/>
          <p:nvPr/>
        </p:nvSpPr>
        <p:spPr>
          <a:xfrm>
            <a:off x="532950" y="2633825"/>
            <a:ext cx="4039200" cy="11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Plain English</a:t>
            </a:r>
            <a:endParaRPr sz="2000" b="1">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800">
                <a:solidFill>
                  <a:schemeClr val="dk1"/>
                </a:solidFill>
                <a:latin typeface="Helvetica Neue"/>
                <a:ea typeface="Helvetica Neue"/>
                <a:cs typeface="Helvetica Neue"/>
                <a:sym typeface="Helvetica Neue"/>
              </a:rPr>
              <a:t>When someone </a:t>
            </a:r>
            <a:r>
              <a:rPr lang="en" sz="1800" b="1">
                <a:solidFill>
                  <a:schemeClr val="dk1"/>
                </a:solidFill>
                <a:latin typeface="Helvetica Neue"/>
                <a:ea typeface="Helvetica Neue"/>
                <a:cs typeface="Helvetica Neue"/>
                <a:sym typeface="Helvetica Neue"/>
              </a:rPr>
              <a:t>moves their mouse over</a:t>
            </a:r>
            <a:r>
              <a:rPr lang="en" sz="1800">
                <a:solidFill>
                  <a:schemeClr val="dk1"/>
                </a:solidFill>
                <a:latin typeface="Helvetica Neue"/>
                <a:ea typeface="Helvetica Neue"/>
                <a:cs typeface="Helvetica Neue"/>
                <a:sym typeface="Helvetica Neue"/>
              </a:rPr>
              <a:t> the button element, hide the img element.</a:t>
            </a:r>
            <a:endParaRPr sz="18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endParaRPr sz="18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800">
                <a:solidFill>
                  <a:schemeClr val="dk1"/>
                </a:solidFill>
                <a:latin typeface="Helvetica Neue"/>
                <a:ea typeface="Helvetica Neue"/>
                <a:cs typeface="Helvetica Neue"/>
                <a:sym typeface="Helvetica Neue"/>
              </a:rPr>
              <a:t>.</a:t>
            </a:r>
            <a:endParaRPr sz="18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endParaRPr sz="18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endParaRPr sz="1800">
              <a:solidFill>
                <a:schemeClr val="dk1"/>
              </a:solidFill>
              <a:latin typeface="Helvetica Neue"/>
              <a:ea typeface="Helvetica Neue"/>
              <a:cs typeface="Helvetica Neue"/>
              <a:sym typeface="Helvetica Neue"/>
            </a:endParaRPr>
          </a:p>
        </p:txBody>
      </p:sp>
      <p:sp>
        <p:nvSpPr>
          <p:cNvPr id="560" name="Google Shape;560;p77"/>
          <p:cNvSpPr/>
          <p:nvPr/>
        </p:nvSpPr>
        <p:spPr>
          <a:xfrm>
            <a:off x="4572000" y="4241850"/>
            <a:ext cx="2844000" cy="668100"/>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Helvetica Neue"/>
                <a:ea typeface="Helvetica Neue"/>
                <a:cs typeface="Helvetica Neue"/>
                <a:sym typeface="Helvetica Neue"/>
              </a:rPr>
              <a:t>user moves their mouse over an element</a:t>
            </a:r>
            <a:endParaRPr sz="1600">
              <a:latin typeface="Helvetica Neue"/>
              <a:ea typeface="Helvetica Neue"/>
              <a:cs typeface="Helvetica Neue"/>
              <a:sym typeface="Helvetica Neue"/>
            </a:endParaRPr>
          </a:p>
        </p:txBody>
      </p:sp>
      <p:sp>
        <p:nvSpPr>
          <p:cNvPr id="561" name="Google Shape;561;p77"/>
          <p:cNvSpPr/>
          <p:nvPr/>
        </p:nvSpPr>
        <p:spPr>
          <a:xfrm>
            <a:off x="5916554" y="3265650"/>
            <a:ext cx="1219200" cy="3507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7"/>
          <p:cNvSpPr/>
          <p:nvPr/>
        </p:nvSpPr>
        <p:spPr>
          <a:xfrm>
            <a:off x="5916554" y="3265650"/>
            <a:ext cx="1219200" cy="350700"/>
          </a:xfrm>
          <a:prstGeom prst="roundRect">
            <a:avLst>
              <a:gd name="adj" fmla="val 16667"/>
            </a:avLst>
          </a:prstGeom>
          <a:solidFill>
            <a:srgbClr val="0080FF"/>
          </a:solid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3" name="Google Shape;563;p77"/>
          <p:cNvCxnSpPr>
            <a:stCxn id="562" idx="2"/>
          </p:cNvCxnSpPr>
          <p:nvPr/>
        </p:nvCxnSpPr>
        <p:spPr>
          <a:xfrm>
            <a:off x="6526154" y="3616350"/>
            <a:ext cx="8100" cy="625500"/>
          </a:xfrm>
          <a:prstGeom prst="straightConnector1">
            <a:avLst/>
          </a:prstGeom>
          <a:noFill/>
          <a:ln w="28575" cap="flat" cmpd="sng">
            <a:solidFill>
              <a:srgbClr val="0080FF"/>
            </a:solidFill>
            <a:prstDash val="solid"/>
            <a:round/>
            <a:headEnd type="none" w="med" len="med"/>
            <a:tailEnd type="none" w="med" len="med"/>
          </a:ln>
        </p:spPr>
      </p:cxnSp>
    </p:spTree>
    <p:extLst>
      <p:ext uri="{BB962C8B-B14F-4D97-AF65-F5344CB8AC3E}">
        <p14:creationId xmlns:p14="http://schemas.microsoft.com/office/powerpoint/2010/main" val="4170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62"/>
                                        </p:tgtEl>
                                      </p:cBhvr>
                                    </p:animEffect>
                                    <p:set>
                                      <p:cBhvr>
                                        <p:cTn id="7" dur="1" fill="hold">
                                          <p:stCondLst>
                                            <p:cond delay="1000"/>
                                          </p:stCondLst>
                                        </p:cTn>
                                        <p:tgtEl>
                                          <p:spTgt spid="5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8"/>
          <p:cNvSpPr/>
          <p:nvPr/>
        </p:nvSpPr>
        <p:spPr>
          <a:xfrm>
            <a:off x="5994000" y="3240950"/>
            <a:ext cx="929400" cy="350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8"/>
          <p:cNvSpPr txBox="1"/>
          <p:nvPr/>
        </p:nvSpPr>
        <p:spPr>
          <a:xfrm>
            <a:off x="4572000" y="2633825"/>
            <a:ext cx="4039200" cy="50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jQuery</a:t>
            </a:r>
            <a:endParaRPr sz="20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
        <p:nvSpPr>
          <p:cNvPr id="570" name="Google Shape;570;p78"/>
          <p:cNvSpPr txBox="1"/>
          <p:nvPr/>
        </p:nvSpPr>
        <p:spPr>
          <a:xfrm>
            <a:off x="4572000" y="3200200"/>
            <a:ext cx="4039200" cy="838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Consolas"/>
                <a:ea typeface="Consolas"/>
                <a:cs typeface="Consolas"/>
                <a:sym typeface="Consolas"/>
              </a:rPr>
              <a:t>$("button")</a:t>
            </a:r>
            <a:r>
              <a:rPr lang="en" sz="1600">
                <a:solidFill>
                  <a:schemeClr val="dk1"/>
                </a:solidFill>
                <a:latin typeface="Consolas"/>
                <a:ea typeface="Consolas"/>
                <a:cs typeface="Consolas"/>
                <a:sym typeface="Consolas"/>
              </a:rPr>
              <a:t>.</a:t>
            </a:r>
            <a:r>
              <a:rPr lang="en" sz="1600">
                <a:solidFill>
                  <a:srgbClr val="EF5330"/>
                </a:solidFill>
                <a:latin typeface="Consolas"/>
                <a:ea typeface="Consolas"/>
                <a:cs typeface="Consolas"/>
                <a:sym typeface="Consolas"/>
              </a:rPr>
              <a:t>mouseleave</a:t>
            </a:r>
            <a:r>
              <a:rPr lang="en" sz="1600">
                <a:solidFill>
                  <a:schemeClr val="dk1"/>
                </a:solidFill>
                <a:latin typeface="Consolas"/>
                <a:ea typeface="Consolas"/>
                <a:cs typeface="Consolas"/>
                <a:sym typeface="Consolas"/>
              </a:rPr>
              <a:t>(function() {</a:t>
            </a:r>
            <a:endParaRPr sz="1600">
              <a:solidFill>
                <a:schemeClr val="dk1"/>
              </a:solidFill>
              <a:latin typeface="Consolas"/>
              <a:ea typeface="Consolas"/>
              <a:cs typeface="Consolas"/>
              <a:sym typeface="Consolas"/>
            </a:endParaRPr>
          </a:p>
          <a:p>
            <a:pPr marL="0" lvl="0" indent="0" algn="l" rtl="0">
              <a:spcBef>
                <a:spcPts val="0"/>
              </a:spcBef>
              <a:spcAft>
                <a:spcPts val="0"/>
              </a:spcAft>
              <a:buNone/>
            </a:pPr>
            <a:r>
              <a:rPr lang="en" sz="1600">
                <a:solidFill>
                  <a:schemeClr val="dk2"/>
                </a:solidFill>
                <a:latin typeface="Consolas"/>
                <a:ea typeface="Consolas"/>
                <a:cs typeface="Consolas"/>
                <a:sym typeface="Consolas"/>
              </a:rPr>
              <a:t>  $("img").hide(); </a:t>
            </a:r>
            <a:r>
              <a:rPr lang="en" sz="1600">
                <a:latin typeface="Consolas"/>
                <a:ea typeface="Consolas"/>
                <a:cs typeface="Consolas"/>
                <a:sym typeface="Consolas"/>
              </a:rPr>
              <a:t>});</a:t>
            </a:r>
            <a:endParaRPr sz="1600"/>
          </a:p>
        </p:txBody>
      </p:sp>
      <p:sp>
        <p:nvSpPr>
          <p:cNvPr id="571" name="Google Shape;571;p7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jQuery Events</a:t>
            </a:r>
            <a:endParaRPr/>
          </a:p>
        </p:txBody>
      </p:sp>
      <p:sp>
        <p:nvSpPr>
          <p:cNvPr id="572" name="Google Shape;572;p78"/>
          <p:cNvSpPr txBox="1">
            <a:spLocks noGrp="1"/>
          </p:cNvSpPr>
          <p:nvPr>
            <p:ph type="body" idx="1"/>
          </p:nvPr>
        </p:nvSpPr>
        <p:spPr>
          <a:xfrm>
            <a:off x="532950" y="1257300"/>
            <a:ext cx="7886700" cy="1466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a:solidFill>
                  <a:schemeClr val="dk1"/>
                </a:solidFill>
              </a:rPr>
              <a:t>Or this?</a:t>
            </a:r>
            <a:endParaRPr sz="22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2200">
              <a:solidFill>
                <a:schemeClr val="dk1"/>
              </a:solidFill>
              <a:latin typeface="Helvetica Neue"/>
              <a:ea typeface="Helvetica Neue"/>
              <a:cs typeface="Helvetica Neue"/>
              <a:sym typeface="Helvetica Neue"/>
            </a:endParaRPr>
          </a:p>
        </p:txBody>
      </p:sp>
      <p:sp>
        <p:nvSpPr>
          <p:cNvPr id="573" name="Google Shape;573;p78"/>
          <p:cNvSpPr txBox="1"/>
          <p:nvPr/>
        </p:nvSpPr>
        <p:spPr>
          <a:xfrm>
            <a:off x="3150000" y="1791675"/>
            <a:ext cx="2844000" cy="6681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00000"/>
                </a:solidFill>
                <a:latin typeface="Consolas"/>
                <a:ea typeface="Consolas"/>
                <a:cs typeface="Consolas"/>
                <a:sym typeface="Consolas"/>
              </a:rPr>
              <a:t>&lt;button&gt;Hide&lt;/button&gt;</a:t>
            </a:r>
            <a:endParaRPr sz="1600">
              <a:solidFill>
                <a:srgbClr val="000000"/>
              </a:solidFill>
              <a:latin typeface="Consolas"/>
              <a:ea typeface="Consolas"/>
              <a:cs typeface="Consolas"/>
              <a:sym typeface="Consolas"/>
            </a:endParaRPr>
          </a:p>
          <a:p>
            <a:pPr marL="0" lvl="0" indent="0" algn="l" rtl="0">
              <a:spcBef>
                <a:spcPts val="0"/>
              </a:spcBef>
              <a:spcAft>
                <a:spcPts val="0"/>
              </a:spcAft>
              <a:buNone/>
            </a:pPr>
            <a:r>
              <a:rPr lang="en" sz="1600">
                <a:solidFill>
                  <a:srgbClr val="000000"/>
                </a:solidFill>
                <a:latin typeface="Consolas"/>
                <a:ea typeface="Consolas"/>
                <a:cs typeface="Consolas"/>
                <a:sym typeface="Consolas"/>
              </a:rPr>
              <a:t>&lt;img src="giraffe.jpg"&gt;</a:t>
            </a:r>
            <a:endParaRPr sz="1600">
              <a:solidFill>
                <a:srgbClr val="000000"/>
              </a:solidFill>
              <a:latin typeface="Consolas"/>
              <a:ea typeface="Consolas"/>
              <a:cs typeface="Consolas"/>
              <a:sym typeface="Consolas"/>
            </a:endParaRPr>
          </a:p>
        </p:txBody>
      </p:sp>
      <p:sp>
        <p:nvSpPr>
          <p:cNvPr id="574" name="Google Shape;574;p78"/>
          <p:cNvSpPr txBox="1"/>
          <p:nvPr/>
        </p:nvSpPr>
        <p:spPr>
          <a:xfrm>
            <a:off x="532950" y="2633825"/>
            <a:ext cx="4039200" cy="11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Plain English</a:t>
            </a:r>
            <a:endParaRPr sz="2000" b="1">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800">
                <a:solidFill>
                  <a:schemeClr val="dk1"/>
                </a:solidFill>
                <a:latin typeface="Helvetica Neue"/>
                <a:ea typeface="Helvetica Neue"/>
                <a:cs typeface="Helvetica Neue"/>
                <a:sym typeface="Helvetica Neue"/>
              </a:rPr>
              <a:t>When someone </a:t>
            </a:r>
            <a:r>
              <a:rPr lang="en" sz="1800" b="1">
                <a:solidFill>
                  <a:schemeClr val="dk1"/>
                </a:solidFill>
                <a:latin typeface="Helvetica Neue"/>
                <a:ea typeface="Helvetica Neue"/>
                <a:cs typeface="Helvetica Neue"/>
                <a:sym typeface="Helvetica Neue"/>
              </a:rPr>
              <a:t>moves their mouse off</a:t>
            </a:r>
            <a:r>
              <a:rPr lang="en" sz="1800">
                <a:solidFill>
                  <a:schemeClr val="dk1"/>
                </a:solidFill>
                <a:latin typeface="Helvetica Neue"/>
                <a:ea typeface="Helvetica Neue"/>
                <a:cs typeface="Helvetica Neue"/>
                <a:sym typeface="Helvetica Neue"/>
              </a:rPr>
              <a:t> the button element, hide the img element.</a:t>
            </a:r>
            <a:endParaRPr sz="18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endParaRPr sz="18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800">
                <a:solidFill>
                  <a:schemeClr val="dk1"/>
                </a:solidFill>
                <a:latin typeface="Helvetica Neue"/>
                <a:ea typeface="Helvetica Neue"/>
                <a:cs typeface="Helvetica Neue"/>
                <a:sym typeface="Helvetica Neue"/>
              </a:rPr>
              <a:t>.</a:t>
            </a:r>
            <a:endParaRPr sz="18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endParaRPr sz="18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endParaRPr sz="1800">
              <a:solidFill>
                <a:schemeClr val="dk1"/>
              </a:solidFill>
              <a:latin typeface="Helvetica Neue"/>
              <a:ea typeface="Helvetica Neue"/>
              <a:cs typeface="Helvetica Neue"/>
              <a:sym typeface="Helvetica Neue"/>
            </a:endParaRPr>
          </a:p>
        </p:txBody>
      </p:sp>
      <p:sp>
        <p:nvSpPr>
          <p:cNvPr id="575" name="Google Shape;575;p78"/>
          <p:cNvSpPr/>
          <p:nvPr/>
        </p:nvSpPr>
        <p:spPr>
          <a:xfrm>
            <a:off x="5076150" y="4266550"/>
            <a:ext cx="3067500" cy="608700"/>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Helvetica Neue"/>
                <a:ea typeface="Helvetica Neue"/>
                <a:cs typeface="Helvetica Neue"/>
                <a:sym typeface="Helvetica Neue"/>
              </a:rPr>
              <a:t>user moves their mouse </a:t>
            </a:r>
            <a:r>
              <a:rPr lang="en" sz="1600" b="1">
                <a:latin typeface="Helvetica Neue"/>
                <a:ea typeface="Helvetica Neue"/>
                <a:cs typeface="Helvetica Neue"/>
                <a:sym typeface="Helvetica Neue"/>
              </a:rPr>
              <a:t>off</a:t>
            </a:r>
            <a:r>
              <a:rPr lang="en" sz="1600">
                <a:latin typeface="Helvetica Neue"/>
                <a:ea typeface="Helvetica Neue"/>
                <a:cs typeface="Helvetica Neue"/>
                <a:sym typeface="Helvetica Neue"/>
              </a:rPr>
              <a:t> an element</a:t>
            </a:r>
            <a:endParaRPr sz="1600">
              <a:latin typeface="Helvetica Neue"/>
              <a:ea typeface="Helvetica Neue"/>
              <a:cs typeface="Helvetica Neue"/>
              <a:sym typeface="Helvetica Neue"/>
            </a:endParaRPr>
          </a:p>
        </p:txBody>
      </p:sp>
      <p:sp>
        <p:nvSpPr>
          <p:cNvPr id="576" name="Google Shape;576;p78"/>
          <p:cNvSpPr/>
          <p:nvPr/>
        </p:nvSpPr>
        <p:spPr>
          <a:xfrm>
            <a:off x="5916554" y="3265650"/>
            <a:ext cx="1219200" cy="3507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7" name="Google Shape;577;p78"/>
          <p:cNvCxnSpPr>
            <a:stCxn id="576" idx="2"/>
          </p:cNvCxnSpPr>
          <p:nvPr/>
        </p:nvCxnSpPr>
        <p:spPr>
          <a:xfrm>
            <a:off x="6526154" y="3616350"/>
            <a:ext cx="8100" cy="625500"/>
          </a:xfrm>
          <a:prstGeom prst="straightConnector1">
            <a:avLst/>
          </a:prstGeom>
          <a:noFill/>
          <a:ln w="28575" cap="flat" cmpd="sng">
            <a:solidFill>
              <a:srgbClr val="0080FF"/>
            </a:solidFill>
            <a:prstDash val="solid"/>
            <a:round/>
            <a:headEnd type="none" w="med" len="med"/>
            <a:tailEnd type="none" w="med" len="med"/>
          </a:ln>
        </p:spPr>
      </p:cxnSp>
      <p:sp>
        <p:nvSpPr>
          <p:cNvPr id="578" name="Google Shape;578;p78"/>
          <p:cNvSpPr/>
          <p:nvPr/>
        </p:nvSpPr>
        <p:spPr>
          <a:xfrm>
            <a:off x="5916554" y="3240950"/>
            <a:ext cx="1219200" cy="350700"/>
          </a:xfrm>
          <a:prstGeom prst="roundRect">
            <a:avLst>
              <a:gd name="adj" fmla="val 16667"/>
            </a:avLst>
          </a:prstGeom>
          <a:solidFill>
            <a:srgbClr val="0080FF"/>
          </a:solid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20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78"/>
                                        </p:tgtEl>
                                      </p:cBhvr>
                                    </p:animEffect>
                                    <p:set>
                                      <p:cBhvr>
                                        <p:cTn id="7" dur="1" fill="hold">
                                          <p:stCondLst>
                                            <p:cond delay="1000"/>
                                          </p:stCondLst>
                                        </p:cTn>
                                        <p:tgtEl>
                                          <p:spTgt spid="5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How Event Handlers Work</a:t>
            </a:r>
            <a:endParaRPr/>
          </a:p>
        </p:txBody>
      </p:sp>
      <p:sp>
        <p:nvSpPr>
          <p:cNvPr id="584" name="Google Shape;584;p79"/>
          <p:cNvSpPr txBox="1">
            <a:spLocks noGrp="1"/>
          </p:cNvSpPr>
          <p:nvPr>
            <p:ph type="body" idx="1"/>
          </p:nvPr>
        </p:nvSpPr>
        <p:spPr>
          <a:xfrm>
            <a:off x="1996400" y="2944500"/>
            <a:ext cx="5222400" cy="1317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rgbClr val="3F3B39"/>
                </a:solidFill>
                <a:latin typeface="Consolas"/>
                <a:ea typeface="Consolas"/>
                <a:cs typeface="Consolas"/>
                <a:sym typeface="Consolas"/>
              </a:rPr>
              <a:t>$</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button</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click</a:t>
            </a:r>
            <a:r>
              <a:rPr lang="en" sz="2200">
                <a:solidFill>
                  <a:srgbClr val="999999"/>
                </a:solidFill>
                <a:latin typeface="Consolas"/>
                <a:ea typeface="Consolas"/>
                <a:cs typeface="Consolas"/>
                <a:sym typeface="Consolas"/>
              </a:rPr>
              <a:t>(function() {</a:t>
            </a:r>
            <a:endParaRPr sz="2200">
              <a:solidFill>
                <a:srgbClr val="999999"/>
              </a:solidFill>
              <a:latin typeface="Consolas"/>
              <a:ea typeface="Consolas"/>
              <a:cs typeface="Consolas"/>
              <a:sym typeface="Consolas"/>
            </a:endParaRPr>
          </a:p>
          <a:p>
            <a:pPr marL="0" lvl="0" indent="0" algn="l" rtl="0">
              <a:spcBef>
                <a:spcPts val="0"/>
              </a:spcBef>
              <a:spcAft>
                <a:spcPts val="0"/>
              </a:spcAft>
              <a:buNone/>
            </a:pPr>
            <a:r>
              <a:rPr lang="en" sz="2200">
                <a:solidFill>
                  <a:srgbClr val="CCCCCC"/>
                </a:solidFill>
                <a:latin typeface="Consolas"/>
                <a:ea typeface="Consolas"/>
                <a:cs typeface="Consolas"/>
                <a:sym typeface="Consolas"/>
              </a:rPr>
              <a:t>  </a:t>
            </a:r>
            <a:r>
              <a:rPr lang="en" sz="2200">
                <a:solidFill>
                  <a:srgbClr val="3F3B39"/>
                </a:solidFill>
                <a:latin typeface="Consolas"/>
                <a:ea typeface="Consolas"/>
                <a:cs typeface="Consolas"/>
                <a:sym typeface="Consolas"/>
              </a:rPr>
              <a:t>$</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img</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hide</a:t>
            </a:r>
            <a:r>
              <a:rPr lang="en" sz="2200">
                <a:solidFill>
                  <a:srgbClr val="999999"/>
                </a:solidFill>
                <a:latin typeface="Consolas"/>
                <a:ea typeface="Consolas"/>
                <a:cs typeface="Consolas"/>
                <a:sym typeface="Consolas"/>
              </a:rPr>
              <a:t>();</a:t>
            </a:r>
            <a:endParaRPr sz="2200">
              <a:solidFill>
                <a:srgbClr val="999999"/>
              </a:solidFill>
              <a:latin typeface="Consolas"/>
              <a:ea typeface="Consolas"/>
              <a:cs typeface="Consolas"/>
              <a:sym typeface="Consolas"/>
            </a:endParaRPr>
          </a:p>
          <a:p>
            <a:pPr marL="0" lvl="0" indent="0" algn="l" rtl="0">
              <a:spcBef>
                <a:spcPts val="0"/>
              </a:spcBef>
              <a:spcAft>
                <a:spcPts val="0"/>
              </a:spcAft>
              <a:buNone/>
            </a:pPr>
            <a:r>
              <a:rPr lang="en" sz="2200">
                <a:solidFill>
                  <a:srgbClr val="999999"/>
                </a:solidFill>
                <a:latin typeface="Consolas"/>
                <a:ea typeface="Consolas"/>
                <a:cs typeface="Consolas"/>
                <a:sym typeface="Consolas"/>
              </a:rPr>
              <a:t>});</a:t>
            </a:r>
            <a:endParaRPr sz="2200">
              <a:solidFill>
                <a:srgbClr val="999999"/>
              </a:solidFill>
              <a:latin typeface="Consolas"/>
              <a:ea typeface="Consolas"/>
              <a:cs typeface="Consolas"/>
              <a:sym typeface="Consolas"/>
            </a:endParaRPr>
          </a:p>
        </p:txBody>
      </p:sp>
      <p:sp>
        <p:nvSpPr>
          <p:cNvPr id="585" name="Google Shape;585;p79"/>
          <p:cNvSpPr txBox="1"/>
          <p:nvPr/>
        </p:nvSpPr>
        <p:spPr>
          <a:xfrm>
            <a:off x="3832938" y="1367188"/>
            <a:ext cx="1478100" cy="55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Helvetica Neue"/>
                <a:ea typeface="Helvetica Neue"/>
                <a:cs typeface="Helvetica Neue"/>
                <a:sym typeface="Helvetica Neue"/>
              </a:rPr>
              <a:t>event</a:t>
            </a:r>
            <a:endParaRPr sz="2400">
              <a:latin typeface="Helvetica Neue"/>
              <a:ea typeface="Helvetica Neue"/>
              <a:cs typeface="Helvetica Neue"/>
              <a:sym typeface="Helvetica Neue"/>
            </a:endParaRPr>
          </a:p>
        </p:txBody>
      </p:sp>
      <p:sp>
        <p:nvSpPr>
          <p:cNvPr id="586" name="Google Shape;586;p79"/>
          <p:cNvSpPr/>
          <p:nvPr/>
        </p:nvSpPr>
        <p:spPr>
          <a:xfrm>
            <a:off x="5311050" y="1319750"/>
            <a:ext cx="2555100" cy="7680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latin typeface="Helvetica Neue"/>
                <a:ea typeface="Helvetica Neue"/>
                <a:cs typeface="Helvetica Neue"/>
                <a:sym typeface="Helvetica Neue"/>
              </a:rPr>
              <a:t>Whenever this event occurs...</a:t>
            </a:r>
            <a:endParaRPr sz="2000">
              <a:latin typeface="Helvetica Neue"/>
              <a:ea typeface="Helvetica Neue"/>
              <a:cs typeface="Helvetica Neue"/>
              <a:sym typeface="Helvetica Neue"/>
            </a:endParaRPr>
          </a:p>
        </p:txBody>
      </p:sp>
      <p:sp>
        <p:nvSpPr>
          <p:cNvPr id="587" name="Google Shape;587;p79"/>
          <p:cNvSpPr/>
          <p:nvPr/>
        </p:nvSpPr>
        <p:spPr>
          <a:xfrm>
            <a:off x="3962404" y="1465875"/>
            <a:ext cx="1219200" cy="3507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8" name="Google Shape;588;p79"/>
          <p:cNvCxnSpPr>
            <a:stCxn id="587" idx="2"/>
          </p:cNvCxnSpPr>
          <p:nvPr/>
        </p:nvCxnSpPr>
        <p:spPr>
          <a:xfrm>
            <a:off x="4572004" y="1816575"/>
            <a:ext cx="7500" cy="1315200"/>
          </a:xfrm>
          <a:prstGeom prst="straightConnector1">
            <a:avLst/>
          </a:prstGeom>
          <a:noFill/>
          <a:ln w="28575" cap="flat" cmpd="sng">
            <a:solidFill>
              <a:srgbClr val="0080FF"/>
            </a:solidFill>
            <a:prstDash val="solid"/>
            <a:round/>
            <a:headEnd type="none" w="med" len="med"/>
            <a:tailEnd type="none" w="med" len="med"/>
          </a:ln>
        </p:spPr>
      </p:cxnSp>
      <p:sp>
        <p:nvSpPr>
          <p:cNvPr id="589" name="Google Shape;589;p79"/>
          <p:cNvSpPr/>
          <p:nvPr/>
        </p:nvSpPr>
        <p:spPr>
          <a:xfrm>
            <a:off x="3896551" y="3117675"/>
            <a:ext cx="825300" cy="3507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5914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How Event Handlers Work</a:t>
            </a:r>
            <a:endParaRPr/>
          </a:p>
        </p:txBody>
      </p:sp>
      <p:sp>
        <p:nvSpPr>
          <p:cNvPr id="595" name="Google Shape;595;p80"/>
          <p:cNvSpPr txBox="1">
            <a:spLocks noGrp="1"/>
          </p:cNvSpPr>
          <p:nvPr>
            <p:ph type="body" idx="1"/>
          </p:nvPr>
        </p:nvSpPr>
        <p:spPr>
          <a:xfrm>
            <a:off x="1960800" y="2065650"/>
            <a:ext cx="5222400" cy="1317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rgbClr val="3F3B39"/>
                </a:solidFill>
                <a:latin typeface="Consolas"/>
                <a:ea typeface="Consolas"/>
                <a:cs typeface="Consolas"/>
                <a:sym typeface="Consolas"/>
              </a:rPr>
              <a:t>$</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button</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click</a:t>
            </a:r>
            <a:r>
              <a:rPr lang="en" sz="2200">
                <a:solidFill>
                  <a:srgbClr val="999999"/>
                </a:solidFill>
                <a:latin typeface="Consolas"/>
                <a:ea typeface="Consolas"/>
                <a:cs typeface="Consolas"/>
                <a:sym typeface="Consolas"/>
              </a:rPr>
              <a:t>(function() {</a:t>
            </a:r>
            <a:endParaRPr sz="2200">
              <a:solidFill>
                <a:srgbClr val="999999"/>
              </a:solidFill>
              <a:latin typeface="Consolas"/>
              <a:ea typeface="Consolas"/>
              <a:cs typeface="Consolas"/>
              <a:sym typeface="Consolas"/>
            </a:endParaRPr>
          </a:p>
          <a:p>
            <a:pPr marL="0" lvl="0" indent="0" algn="l" rtl="0">
              <a:spcBef>
                <a:spcPts val="0"/>
              </a:spcBef>
              <a:spcAft>
                <a:spcPts val="0"/>
              </a:spcAft>
              <a:buNone/>
            </a:pPr>
            <a:r>
              <a:rPr lang="en" sz="2200">
                <a:solidFill>
                  <a:srgbClr val="CCCCCC"/>
                </a:solidFill>
                <a:latin typeface="Consolas"/>
                <a:ea typeface="Consolas"/>
                <a:cs typeface="Consolas"/>
                <a:sym typeface="Consolas"/>
              </a:rPr>
              <a:t>  </a:t>
            </a:r>
            <a:r>
              <a:rPr lang="en" sz="2200">
                <a:solidFill>
                  <a:srgbClr val="3F3B39"/>
                </a:solidFill>
                <a:latin typeface="Consolas"/>
                <a:ea typeface="Consolas"/>
                <a:cs typeface="Consolas"/>
                <a:sym typeface="Consolas"/>
              </a:rPr>
              <a:t>$</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img</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hide</a:t>
            </a:r>
            <a:r>
              <a:rPr lang="en" sz="2200">
                <a:solidFill>
                  <a:srgbClr val="999999"/>
                </a:solidFill>
                <a:latin typeface="Consolas"/>
                <a:ea typeface="Consolas"/>
                <a:cs typeface="Consolas"/>
                <a:sym typeface="Consolas"/>
              </a:rPr>
              <a:t>();</a:t>
            </a:r>
            <a:endParaRPr sz="2200">
              <a:solidFill>
                <a:srgbClr val="999999"/>
              </a:solidFill>
              <a:latin typeface="Consolas"/>
              <a:ea typeface="Consolas"/>
              <a:cs typeface="Consolas"/>
              <a:sym typeface="Consolas"/>
            </a:endParaRPr>
          </a:p>
          <a:p>
            <a:pPr marL="0" lvl="0" indent="0" algn="l" rtl="0">
              <a:spcBef>
                <a:spcPts val="0"/>
              </a:spcBef>
              <a:spcAft>
                <a:spcPts val="0"/>
              </a:spcAft>
              <a:buNone/>
            </a:pPr>
            <a:r>
              <a:rPr lang="en" sz="2200">
                <a:solidFill>
                  <a:srgbClr val="999999"/>
                </a:solidFill>
                <a:latin typeface="Consolas"/>
                <a:ea typeface="Consolas"/>
                <a:cs typeface="Consolas"/>
                <a:sym typeface="Consolas"/>
              </a:rPr>
              <a:t>});</a:t>
            </a:r>
            <a:endParaRPr sz="2200">
              <a:solidFill>
                <a:srgbClr val="999999"/>
              </a:solidFill>
              <a:latin typeface="Consolas"/>
              <a:ea typeface="Consolas"/>
              <a:cs typeface="Consolas"/>
              <a:sym typeface="Consolas"/>
            </a:endParaRPr>
          </a:p>
        </p:txBody>
      </p:sp>
      <p:sp>
        <p:nvSpPr>
          <p:cNvPr id="596" name="Google Shape;596;p80"/>
          <p:cNvSpPr/>
          <p:nvPr/>
        </p:nvSpPr>
        <p:spPr>
          <a:xfrm>
            <a:off x="2074050" y="3862375"/>
            <a:ext cx="5159700" cy="613500"/>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a:latin typeface="Helvetica Neue"/>
                <a:ea typeface="Helvetica Neue"/>
                <a:cs typeface="Helvetica Neue"/>
                <a:sym typeface="Helvetica Neue"/>
              </a:rPr>
              <a:t>The code inside the curly brackets will run</a:t>
            </a:r>
            <a:endParaRPr sz="2000">
              <a:latin typeface="Helvetica Neue"/>
              <a:ea typeface="Helvetica Neue"/>
              <a:cs typeface="Helvetica Neue"/>
              <a:sym typeface="Helvetica Neue"/>
            </a:endParaRPr>
          </a:p>
        </p:txBody>
      </p:sp>
      <p:sp>
        <p:nvSpPr>
          <p:cNvPr id="597" name="Google Shape;597;p80"/>
          <p:cNvSpPr/>
          <p:nvPr/>
        </p:nvSpPr>
        <p:spPr>
          <a:xfrm>
            <a:off x="2245271" y="2548800"/>
            <a:ext cx="2580900" cy="350700"/>
          </a:xfrm>
          <a:prstGeom prst="roundRect">
            <a:avLst>
              <a:gd name="adj" fmla="val 16667"/>
            </a:avLst>
          </a:prstGeom>
          <a:no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8" name="Google Shape;598;p80"/>
          <p:cNvCxnSpPr>
            <a:stCxn id="597" idx="2"/>
          </p:cNvCxnSpPr>
          <p:nvPr/>
        </p:nvCxnSpPr>
        <p:spPr>
          <a:xfrm>
            <a:off x="3535721" y="2899500"/>
            <a:ext cx="9300" cy="972300"/>
          </a:xfrm>
          <a:prstGeom prst="straightConnector1">
            <a:avLst/>
          </a:prstGeom>
          <a:noFill/>
          <a:ln w="28575" cap="flat" cmpd="sng">
            <a:solidFill>
              <a:srgbClr val="0080FF"/>
            </a:solidFill>
            <a:prstDash val="solid"/>
            <a:round/>
            <a:headEnd type="none" w="med" len="med"/>
            <a:tailEnd type="none" w="med" len="med"/>
          </a:ln>
        </p:spPr>
      </p:cxnSp>
    </p:spTree>
    <p:extLst>
      <p:ext uri="{BB962C8B-B14F-4D97-AF65-F5344CB8AC3E}">
        <p14:creationId xmlns:p14="http://schemas.microsoft.com/office/powerpoint/2010/main" val="259696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2"/>
        <p:cNvGrpSpPr/>
        <p:nvPr/>
      </p:nvGrpSpPr>
      <p:grpSpPr>
        <a:xfrm>
          <a:off x="0" y="0"/>
          <a:ext cx="0" cy="0"/>
          <a:chOff x="0" y="0"/>
          <a:chExt cx="0" cy="0"/>
        </a:xfrm>
      </p:grpSpPr>
      <p:sp>
        <p:nvSpPr>
          <p:cNvPr id="573" name="Google Shape;573;p8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The Popcode menu</a:t>
            </a:r>
            <a:endParaRPr/>
          </a:p>
        </p:txBody>
      </p:sp>
      <p:sp>
        <p:nvSpPr>
          <p:cNvPr id="574" name="Google Shape;574;p80"/>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300">
                <a:latin typeface="Helvetica Neue"/>
                <a:ea typeface="Helvetica Neue"/>
                <a:cs typeface="Helvetica Neue"/>
                <a:sym typeface="Helvetica Neue"/>
              </a:rPr>
              <a:t>Let’s break down the logic of what we experience on Popcode:</a:t>
            </a:r>
            <a:endParaRPr sz="2300">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300">
              <a:latin typeface="Helvetica Neue"/>
              <a:ea typeface="Helvetica Neue"/>
              <a:cs typeface="Helvetica Neue"/>
              <a:sym typeface="Helvetica Neue"/>
            </a:endParaRPr>
          </a:p>
          <a:p>
            <a:pPr marL="0" lvl="0" indent="0" algn="ctr" rtl="0">
              <a:lnSpc>
                <a:spcPct val="93000"/>
              </a:lnSpc>
              <a:spcBef>
                <a:spcPts val="0"/>
              </a:spcBef>
              <a:spcAft>
                <a:spcPts val="0"/>
              </a:spcAft>
              <a:buNone/>
            </a:pPr>
            <a:r>
              <a:rPr lang="en" sz="2300" b="1"/>
              <a:t>When the user clicks on a menu item, a dropdown of options appear.</a:t>
            </a:r>
            <a:endParaRPr sz="2300" b="1"/>
          </a:p>
          <a:p>
            <a:pPr marL="0" lvl="0" indent="0" algn="l" rtl="0">
              <a:lnSpc>
                <a:spcPct val="93000"/>
              </a:lnSpc>
              <a:spcBef>
                <a:spcPts val="0"/>
              </a:spcBef>
              <a:spcAft>
                <a:spcPts val="0"/>
              </a:spcAft>
              <a:buNone/>
            </a:pPr>
            <a:endParaRPr sz="2300">
              <a:latin typeface="Helvetica Neue"/>
              <a:ea typeface="Helvetica Neue"/>
              <a:cs typeface="Helvetica Neue"/>
              <a:sym typeface="Helvetica Neue"/>
            </a:endParaRPr>
          </a:p>
          <a:p>
            <a:pPr marL="0" lvl="0" indent="0" algn="l" rtl="0">
              <a:lnSpc>
                <a:spcPct val="93000"/>
              </a:lnSpc>
              <a:spcBef>
                <a:spcPts val="0"/>
              </a:spcBef>
              <a:spcAft>
                <a:spcPts val="0"/>
              </a:spcAft>
              <a:buNone/>
            </a:pPr>
            <a:r>
              <a:rPr lang="en" sz="2300">
                <a:latin typeface="Helvetica Neue"/>
                <a:ea typeface="Helvetica Neue"/>
                <a:cs typeface="Helvetica Neue"/>
                <a:sym typeface="Helvetica Neue"/>
              </a:rPr>
              <a:t>This is a very common kind of logic! We call it a </a:t>
            </a:r>
            <a:r>
              <a:rPr lang="en" sz="2300" b="1"/>
              <a:t>click handler</a:t>
            </a:r>
            <a:r>
              <a:rPr lang="en" sz="2300">
                <a:latin typeface="Helvetica Neue"/>
                <a:ea typeface="Helvetica Neue"/>
                <a:cs typeface="Helvetica Neue"/>
                <a:sym typeface="Helvetica Neue"/>
              </a:rPr>
              <a:t>.</a:t>
            </a:r>
            <a:endParaRPr sz="2300">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1900">
              <a:solidFill>
                <a:srgbClr val="0000FF"/>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5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50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endParaRPr sz="29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4">
                                            <p:txEl>
                                              <p:pRg st="0" end="0"/>
                                            </p:txEl>
                                          </p:spTgt>
                                        </p:tgtEl>
                                        <p:attrNameLst>
                                          <p:attrName>style.visibility</p:attrName>
                                        </p:attrNameLst>
                                      </p:cBhvr>
                                      <p:to>
                                        <p:strVal val="visible"/>
                                      </p:to>
                                    </p:set>
                                    <p:animEffect transition="in" filter="fade">
                                      <p:cBhvr>
                                        <p:cTn id="7" dur="2600"/>
                                        <p:tgtEl>
                                          <p:spTgt spid="574">
                                            <p:txEl>
                                              <p:pRg st="0" end="0"/>
                                            </p:txEl>
                                          </p:spTgt>
                                        </p:tgtEl>
                                      </p:cBhvr>
                                    </p:animEffect>
                                  </p:childTnLst>
                                </p:cTn>
                              </p:par>
                            </p:childTnLst>
                          </p:cTn>
                        </p:par>
                        <p:par>
                          <p:cTn id="8" fill="hold">
                            <p:stCondLst>
                              <p:cond delay="2600"/>
                            </p:stCondLst>
                            <p:childTnLst>
                              <p:par>
                                <p:cTn id="9" presetID="10" presetClass="entr" presetSubtype="0" fill="hold" nodeType="afterEffect">
                                  <p:stCondLst>
                                    <p:cond delay="0"/>
                                  </p:stCondLst>
                                  <p:childTnLst>
                                    <p:set>
                                      <p:cBhvr>
                                        <p:cTn id="10" dur="1" fill="hold">
                                          <p:stCondLst>
                                            <p:cond delay="0"/>
                                          </p:stCondLst>
                                        </p:cTn>
                                        <p:tgtEl>
                                          <p:spTgt spid="574">
                                            <p:txEl>
                                              <p:pRg st="1" end="1"/>
                                            </p:txEl>
                                          </p:spTgt>
                                        </p:tgtEl>
                                        <p:attrNameLst>
                                          <p:attrName>style.visibility</p:attrName>
                                        </p:attrNameLst>
                                      </p:cBhvr>
                                      <p:to>
                                        <p:strVal val="visible"/>
                                      </p:to>
                                    </p:set>
                                    <p:animEffect transition="in" filter="fade">
                                      <p:cBhvr>
                                        <p:cTn id="11" dur="2600"/>
                                        <p:tgtEl>
                                          <p:spTgt spid="574">
                                            <p:txEl>
                                              <p:pRg st="1" end="1"/>
                                            </p:txEl>
                                          </p:spTgt>
                                        </p:tgtEl>
                                      </p:cBhvr>
                                    </p:animEffect>
                                  </p:childTnLst>
                                </p:cTn>
                              </p:par>
                            </p:childTnLst>
                          </p:cTn>
                        </p:par>
                        <p:par>
                          <p:cTn id="12" fill="hold">
                            <p:stCondLst>
                              <p:cond delay="5200"/>
                            </p:stCondLst>
                            <p:childTnLst>
                              <p:par>
                                <p:cTn id="13" presetID="10" presetClass="entr" presetSubtype="0" fill="hold" nodeType="afterEffect">
                                  <p:stCondLst>
                                    <p:cond delay="0"/>
                                  </p:stCondLst>
                                  <p:childTnLst>
                                    <p:set>
                                      <p:cBhvr>
                                        <p:cTn id="14" dur="1" fill="hold">
                                          <p:stCondLst>
                                            <p:cond delay="0"/>
                                          </p:stCondLst>
                                        </p:cTn>
                                        <p:tgtEl>
                                          <p:spTgt spid="574">
                                            <p:txEl>
                                              <p:pRg st="2" end="2"/>
                                            </p:txEl>
                                          </p:spTgt>
                                        </p:tgtEl>
                                        <p:attrNameLst>
                                          <p:attrName>style.visibility</p:attrName>
                                        </p:attrNameLst>
                                      </p:cBhvr>
                                      <p:to>
                                        <p:strVal val="visible"/>
                                      </p:to>
                                    </p:set>
                                    <p:animEffect transition="in" filter="fade">
                                      <p:cBhvr>
                                        <p:cTn id="15" dur="2600"/>
                                        <p:tgtEl>
                                          <p:spTgt spid="574">
                                            <p:txEl>
                                              <p:pRg st="2" end="2"/>
                                            </p:txEl>
                                          </p:spTgt>
                                        </p:tgtEl>
                                      </p:cBhvr>
                                    </p:animEffect>
                                  </p:childTnLst>
                                </p:cTn>
                              </p:par>
                            </p:childTnLst>
                          </p:cTn>
                        </p:par>
                        <p:par>
                          <p:cTn id="16" fill="hold">
                            <p:stCondLst>
                              <p:cond delay="7800"/>
                            </p:stCondLst>
                            <p:childTnLst>
                              <p:par>
                                <p:cTn id="17" presetID="10" presetClass="entr" presetSubtype="0" fill="hold" nodeType="afterEffect">
                                  <p:stCondLst>
                                    <p:cond delay="0"/>
                                  </p:stCondLst>
                                  <p:childTnLst>
                                    <p:set>
                                      <p:cBhvr>
                                        <p:cTn id="18" dur="1" fill="hold">
                                          <p:stCondLst>
                                            <p:cond delay="0"/>
                                          </p:stCondLst>
                                        </p:cTn>
                                        <p:tgtEl>
                                          <p:spTgt spid="574">
                                            <p:txEl>
                                              <p:pRg st="3" end="3"/>
                                            </p:txEl>
                                          </p:spTgt>
                                        </p:tgtEl>
                                        <p:attrNameLst>
                                          <p:attrName>style.visibility</p:attrName>
                                        </p:attrNameLst>
                                      </p:cBhvr>
                                      <p:to>
                                        <p:strVal val="visible"/>
                                      </p:to>
                                    </p:set>
                                    <p:animEffect transition="in" filter="fade">
                                      <p:cBhvr>
                                        <p:cTn id="19" dur="2600"/>
                                        <p:tgtEl>
                                          <p:spTgt spid="574">
                                            <p:txEl>
                                              <p:pRg st="3" end="3"/>
                                            </p:txEl>
                                          </p:spTgt>
                                        </p:tgtEl>
                                      </p:cBhvr>
                                    </p:animEffect>
                                  </p:childTnLst>
                                </p:cTn>
                              </p:par>
                            </p:childTnLst>
                          </p:cTn>
                        </p:par>
                        <p:par>
                          <p:cTn id="20" fill="hold">
                            <p:stCondLst>
                              <p:cond delay="10400"/>
                            </p:stCondLst>
                            <p:childTnLst>
                              <p:par>
                                <p:cTn id="21" presetID="10" presetClass="entr" presetSubtype="0" fill="hold" nodeType="afterEffect">
                                  <p:stCondLst>
                                    <p:cond delay="0"/>
                                  </p:stCondLst>
                                  <p:childTnLst>
                                    <p:set>
                                      <p:cBhvr>
                                        <p:cTn id="22" dur="1" fill="hold">
                                          <p:stCondLst>
                                            <p:cond delay="0"/>
                                          </p:stCondLst>
                                        </p:cTn>
                                        <p:tgtEl>
                                          <p:spTgt spid="574">
                                            <p:txEl>
                                              <p:pRg st="4" end="4"/>
                                            </p:txEl>
                                          </p:spTgt>
                                        </p:tgtEl>
                                        <p:attrNameLst>
                                          <p:attrName>style.visibility</p:attrName>
                                        </p:attrNameLst>
                                      </p:cBhvr>
                                      <p:to>
                                        <p:strVal val="visible"/>
                                      </p:to>
                                    </p:set>
                                    <p:animEffect transition="in" filter="fade">
                                      <p:cBhvr>
                                        <p:cTn id="23" dur="2600"/>
                                        <p:tgtEl>
                                          <p:spTgt spid="574">
                                            <p:txEl>
                                              <p:pRg st="4" end="4"/>
                                            </p:txEl>
                                          </p:spTgt>
                                        </p:tgtEl>
                                      </p:cBhvr>
                                    </p:animEffect>
                                  </p:childTnLst>
                                </p:cTn>
                              </p:par>
                            </p:childTnLst>
                          </p:cTn>
                        </p:par>
                        <p:par>
                          <p:cTn id="24" fill="hold">
                            <p:stCondLst>
                              <p:cond delay="13000"/>
                            </p:stCondLst>
                            <p:childTnLst>
                              <p:par>
                                <p:cTn id="25" presetID="10" presetClass="entr" presetSubtype="0" fill="hold" nodeType="afterEffect">
                                  <p:stCondLst>
                                    <p:cond delay="0"/>
                                  </p:stCondLst>
                                  <p:childTnLst>
                                    <p:set>
                                      <p:cBhvr>
                                        <p:cTn id="26" dur="1" fill="hold">
                                          <p:stCondLst>
                                            <p:cond delay="0"/>
                                          </p:stCondLst>
                                        </p:cTn>
                                        <p:tgtEl>
                                          <p:spTgt spid="574">
                                            <p:txEl>
                                              <p:pRg st="5" end="5"/>
                                            </p:txEl>
                                          </p:spTgt>
                                        </p:tgtEl>
                                        <p:attrNameLst>
                                          <p:attrName>style.visibility</p:attrName>
                                        </p:attrNameLst>
                                      </p:cBhvr>
                                      <p:to>
                                        <p:strVal val="visible"/>
                                      </p:to>
                                    </p:set>
                                    <p:animEffect transition="in" filter="fade">
                                      <p:cBhvr>
                                        <p:cTn id="27" dur="2600"/>
                                        <p:tgtEl>
                                          <p:spTgt spid="574">
                                            <p:txEl>
                                              <p:pRg st="5" end="5"/>
                                            </p:txEl>
                                          </p:spTgt>
                                        </p:tgtEl>
                                      </p:cBhvr>
                                    </p:animEffect>
                                  </p:childTnLst>
                                </p:cTn>
                              </p:par>
                            </p:childTnLst>
                          </p:cTn>
                        </p:par>
                        <p:par>
                          <p:cTn id="28" fill="hold">
                            <p:stCondLst>
                              <p:cond delay="15600"/>
                            </p:stCondLst>
                            <p:childTnLst>
                              <p:par>
                                <p:cTn id="29" presetID="10" presetClass="entr" presetSubtype="0" fill="hold" nodeType="afterEffect">
                                  <p:stCondLst>
                                    <p:cond delay="0"/>
                                  </p:stCondLst>
                                  <p:childTnLst>
                                    <p:set>
                                      <p:cBhvr>
                                        <p:cTn id="30" dur="1" fill="hold">
                                          <p:stCondLst>
                                            <p:cond delay="0"/>
                                          </p:stCondLst>
                                        </p:cTn>
                                        <p:tgtEl>
                                          <p:spTgt spid="574">
                                            <p:txEl>
                                              <p:pRg st="6" end="6"/>
                                            </p:txEl>
                                          </p:spTgt>
                                        </p:tgtEl>
                                        <p:attrNameLst>
                                          <p:attrName>style.visibility</p:attrName>
                                        </p:attrNameLst>
                                      </p:cBhvr>
                                      <p:to>
                                        <p:strVal val="visible"/>
                                      </p:to>
                                    </p:set>
                                    <p:animEffect transition="in" filter="fade">
                                      <p:cBhvr>
                                        <p:cTn id="31" dur="2600"/>
                                        <p:tgtEl>
                                          <p:spTgt spid="574">
                                            <p:txEl>
                                              <p:pRg st="6" end="6"/>
                                            </p:txEl>
                                          </p:spTgt>
                                        </p:tgtEl>
                                      </p:cBhvr>
                                    </p:animEffect>
                                  </p:childTnLst>
                                </p:cTn>
                              </p:par>
                            </p:childTnLst>
                          </p:cTn>
                        </p:par>
                        <p:par>
                          <p:cTn id="32" fill="hold">
                            <p:stCondLst>
                              <p:cond delay="18200"/>
                            </p:stCondLst>
                            <p:childTnLst>
                              <p:par>
                                <p:cTn id="33" presetID="10" presetClass="entr" presetSubtype="0" fill="hold" nodeType="afterEffect">
                                  <p:stCondLst>
                                    <p:cond delay="0"/>
                                  </p:stCondLst>
                                  <p:childTnLst>
                                    <p:set>
                                      <p:cBhvr>
                                        <p:cTn id="34" dur="1" fill="hold">
                                          <p:stCondLst>
                                            <p:cond delay="0"/>
                                          </p:stCondLst>
                                        </p:cTn>
                                        <p:tgtEl>
                                          <p:spTgt spid="574">
                                            <p:txEl>
                                              <p:pRg st="7" end="7"/>
                                            </p:txEl>
                                          </p:spTgt>
                                        </p:tgtEl>
                                        <p:attrNameLst>
                                          <p:attrName>style.visibility</p:attrName>
                                        </p:attrNameLst>
                                      </p:cBhvr>
                                      <p:to>
                                        <p:strVal val="visible"/>
                                      </p:to>
                                    </p:set>
                                    <p:animEffect transition="in" filter="fade">
                                      <p:cBhvr>
                                        <p:cTn id="35" dur="2600"/>
                                        <p:tgtEl>
                                          <p:spTgt spid="574">
                                            <p:txEl>
                                              <p:pRg st="7" end="7"/>
                                            </p:txEl>
                                          </p:spTgt>
                                        </p:tgtEl>
                                      </p:cBhvr>
                                    </p:animEffect>
                                  </p:childTnLst>
                                </p:cTn>
                              </p:par>
                            </p:childTnLst>
                          </p:cTn>
                        </p:par>
                        <p:par>
                          <p:cTn id="36" fill="hold">
                            <p:stCondLst>
                              <p:cond delay="20800"/>
                            </p:stCondLst>
                            <p:childTnLst>
                              <p:par>
                                <p:cTn id="37" presetID="10" presetClass="entr" presetSubtype="0" fill="hold" nodeType="afterEffect">
                                  <p:stCondLst>
                                    <p:cond delay="0"/>
                                  </p:stCondLst>
                                  <p:childTnLst>
                                    <p:set>
                                      <p:cBhvr>
                                        <p:cTn id="38" dur="1" fill="hold">
                                          <p:stCondLst>
                                            <p:cond delay="0"/>
                                          </p:stCondLst>
                                        </p:cTn>
                                        <p:tgtEl>
                                          <p:spTgt spid="574">
                                            <p:txEl>
                                              <p:pRg st="8" end="8"/>
                                            </p:txEl>
                                          </p:spTgt>
                                        </p:tgtEl>
                                        <p:attrNameLst>
                                          <p:attrName>style.visibility</p:attrName>
                                        </p:attrNameLst>
                                      </p:cBhvr>
                                      <p:to>
                                        <p:strVal val="visible"/>
                                      </p:to>
                                    </p:set>
                                    <p:animEffect transition="in" filter="fade">
                                      <p:cBhvr>
                                        <p:cTn id="39" dur="2600"/>
                                        <p:tgtEl>
                                          <p:spTgt spid="57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8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Syntax review</a:t>
            </a:r>
            <a:endParaRPr/>
          </a:p>
        </p:txBody>
      </p:sp>
      <p:sp>
        <p:nvSpPr>
          <p:cNvPr id="604" name="Google Shape;604;p81"/>
          <p:cNvSpPr txBox="1">
            <a:spLocks noGrp="1"/>
          </p:cNvSpPr>
          <p:nvPr>
            <p:ph type="body" idx="1"/>
          </p:nvPr>
        </p:nvSpPr>
        <p:spPr>
          <a:xfrm>
            <a:off x="1960800" y="2065650"/>
            <a:ext cx="5222400" cy="1317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rgbClr val="3F3B39"/>
                </a:solidFill>
                <a:latin typeface="Consolas"/>
                <a:ea typeface="Consolas"/>
                <a:cs typeface="Consolas"/>
                <a:sym typeface="Consolas"/>
              </a:rPr>
              <a:t>$</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button</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click</a:t>
            </a:r>
            <a:r>
              <a:rPr lang="en" sz="2200">
                <a:solidFill>
                  <a:srgbClr val="999999"/>
                </a:solidFill>
                <a:latin typeface="Consolas"/>
                <a:ea typeface="Consolas"/>
                <a:cs typeface="Consolas"/>
                <a:sym typeface="Consolas"/>
              </a:rPr>
              <a:t>(function() {</a:t>
            </a:r>
            <a:endParaRPr sz="2200">
              <a:solidFill>
                <a:srgbClr val="999999"/>
              </a:solidFill>
              <a:latin typeface="Consolas"/>
              <a:ea typeface="Consolas"/>
              <a:cs typeface="Consolas"/>
              <a:sym typeface="Consolas"/>
            </a:endParaRPr>
          </a:p>
          <a:p>
            <a:pPr marL="0" lvl="0" indent="0" algn="l" rtl="0">
              <a:spcBef>
                <a:spcPts val="0"/>
              </a:spcBef>
              <a:spcAft>
                <a:spcPts val="0"/>
              </a:spcAft>
              <a:buNone/>
            </a:pPr>
            <a:r>
              <a:rPr lang="en" sz="2200">
                <a:solidFill>
                  <a:srgbClr val="CCCCCC"/>
                </a:solidFill>
                <a:latin typeface="Consolas"/>
                <a:ea typeface="Consolas"/>
                <a:cs typeface="Consolas"/>
                <a:sym typeface="Consolas"/>
              </a:rPr>
              <a:t>  </a:t>
            </a:r>
            <a:r>
              <a:rPr lang="en" sz="2200">
                <a:solidFill>
                  <a:srgbClr val="3F3B39"/>
                </a:solidFill>
                <a:latin typeface="Consolas"/>
                <a:ea typeface="Consolas"/>
                <a:cs typeface="Consolas"/>
                <a:sym typeface="Consolas"/>
              </a:rPr>
              <a:t>$</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img</a:t>
            </a:r>
            <a:r>
              <a:rPr lang="en" sz="2200">
                <a:solidFill>
                  <a:srgbClr val="999999"/>
                </a:solidFill>
                <a:latin typeface="Consolas"/>
                <a:ea typeface="Consolas"/>
                <a:cs typeface="Consolas"/>
                <a:sym typeface="Consolas"/>
              </a:rPr>
              <a:t>").</a:t>
            </a:r>
            <a:r>
              <a:rPr lang="en" sz="2200">
                <a:solidFill>
                  <a:srgbClr val="000000"/>
                </a:solidFill>
                <a:latin typeface="Consolas"/>
                <a:ea typeface="Consolas"/>
                <a:cs typeface="Consolas"/>
                <a:sym typeface="Consolas"/>
              </a:rPr>
              <a:t>hide</a:t>
            </a:r>
            <a:r>
              <a:rPr lang="en" sz="2200">
                <a:solidFill>
                  <a:srgbClr val="999999"/>
                </a:solidFill>
                <a:latin typeface="Consolas"/>
                <a:ea typeface="Consolas"/>
                <a:cs typeface="Consolas"/>
                <a:sym typeface="Consolas"/>
              </a:rPr>
              <a:t>();</a:t>
            </a:r>
            <a:endParaRPr sz="2200">
              <a:solidFill>
                <a:srgbClr val="999999"/>
              </a:solidFill>
              <a:latin typeface="Consolas"/>
              <a:ea typeface="Consolas"/>
              <a:cs typeface="Consolas"/>
              <a:sym typeface="Consolas"/>
            </a:endParaRPr>
          </a:p>
          <a:p>
            <a:pPr marL="0" lvl="0" indent="0" algn="l" rtl="0">
              <a:spcBef>
                <a:spcPts val="0"/>
              </a:spcBef>
              <a:spcAft>
                <a:spcPts val="0"/>
              </a:spcAft>
              <a:buNone/>
            </a:pPr>
            <a:r>
              <a:rPr lang="en" sz="2200">
                <a:solidFill>
                  <a:srgbClr val="999999"/>
                </a:solidFill>
                <a:latin typeface="Consolas"/>
                <a:ea typeface="Consolas"/>
                <a:cs typeface="Consolas"/>
                <a:sym typeface="Consolas"/>
              </a:rPr>
              <a:t>});</a:t>
            </a:r>
            <a:endParaRPr sz="2200">
              <a:solidFill>
                <a:srgbClr val="999999"/>
              </a:solidFill>
              <a:latin typeface="Consolas"/>
              <a:ea typeface="Consolas"/>
              <a:cs typeface="Consolas"/>
              <a:sym typeface="Consolas"/>
            </a:endParaRPr>
          </a:p>
        </p:txBody>
      </p:sp>
      <p:sp>
        <p:nvSpPr>
          <p:cNvPr id="605" name="Google Shape;605;p81"/>
          <p:cNvSpPr/>
          <p:nvPr/>
        </p:nvSpPr>
        <p:spPr>
          <a:xfrm>
            <a:off x="1999050" y="2262375"/>
            <a:ext cx="252300" cy="275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1"/>
          <p:cNvSpPr/>
          <p:nvPr/>
        </p:nvSpPr>
        <p:spPr>
          <a:xfrm>
            <a:off x="3886750" y="2262375"/>
            <a:ext cx="802800" cy="275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1"/>
          <p:cNvSpPr/>
          <p:nvPr/>
        </p:nvSpPr>
        <p:spPr>
          <a:xfrm>
            <a:off x="3728350" y="2586300"/>
            <a:ext cx="961200" cy="3582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1"/>
          <p:cNvSpPr/>
          <p:nvPr/>
        </p:nvSpPr>
        <p:spPr>
          <a:xfrm>
            <a:off x="479550" y="2221125"/>
            <a:ext cx="1068900" cy="3582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u="sng">
                <a:latin typeface="Helvetica Neue"/>
                <a:ea typeface="Helvetica Neue"/>
                <a:cs typeface="Helvetica Neue"/>
                <a:sym typeface="Helvetica Neue"/>
              </a:rPr>
              <a:t>jQuery</a:t>
            </a:r>
            <a:r>
              <a:rPr lang="en"/>
              <a:t> </a:t>
            </a:r>
            <a:endParaRPr/>
          </a:p>
        </p:txBody>
      </p:sp>
      <p:sp>
        <p:nvSpPr>
          <p:cNvPr id="609" name="Google Shape;609;p81"/>
          <p:cNvSpPr/>
          <p:nvPr/>
        </p:nvSpPr>
        <p:spPr>
          <a:xfrm>
            <a:off x="2509400" y="2262375"/>
            <a:ext cx="961200" cy="275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1"/>
          <p:cNvSpPr/>
          <p:nvPr/>
        </p:nvSpPr>
        <p:spPr>
          <a:xfrm>
            <a:off x="3674500" y="3537025"/>
            <a:ext cx="1068900" cy="3582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u="sng">
                <a:latin typeface="Helvetica Neue"/>
                <a:ea typeface="Helvetica Neue"/>
                <a:cs typeface="Helvetica Neue"/>
                <a:sym typeface="Helvetica Neue"/>
              </a:rPr>
              <a:t>Action</a:t>
            </a:r>
            <a:r>
              <a:rPr lang="en" b="1" u="sng"/>
              <a:t> </a:t>
            </a:r>
            <a:endParaRPr b="1" u="sng"/>
          </a:p>
        </p:txBody>
      </p:sp>
      <p:sp>
        <p:nvSpPr>
          <p:cNvPr id="611" name="Google Shape;611;p81"/>
          <p:cNvSpPr/>
          <p:nvPr/>
        </p:nvSpPr>
        <p:spPr>
          <a:xfrm>
            <a:off x="2353400" y="1553075"/>
            <a:ext cx="1273200" cy="3582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u="sng">
                <a:latin typeface="Helvetica Neue"/>
                <a:ea typeface="Helvetica Neue"/>
                <a:cs typeface="Helvetica Neue"/>
                <a:sym typeface="Helvetica Neue"/>
              </a:rPr>
              <a:t>Selector</a:t>
            </a:r>
            <a:r>
              <a:rPr lang="en" b="1" u="sng"/>
              <a:t> </a:t>
            </a:r>
            <a:endParaRPr b="1" u="sng"/>
          </a:p>
        </p:txBody>
      </p:sp>
      <p:sp>
        <p:nvSpPr>
          <p:cNvPr id="612" name="Google Shape;612;p81"/>
          <p:cNvSpPr/>
          <p:nvPr/>
        </p:nvSpPr>
        <p:spPr>
          <a:xfrm>
            <a:off x="3753700" y="1553075"/>
            <a:ext cx="1068900" cy="3582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u="sng">
                <a:latin typeface="Helvetica Neue"/>
                <a:ea typeface="Helvetica Neue"/>
                <a:cs typeface="Helvetica Neue"/>
                <a:sym typeface="Helvetica Neue"/>
              </a:rPr>
              <a:t>Event</a:t>
            </a:r>
            <a:r>
              <a:rPr lang="en" b="1" u="sng"/>
              <a:t> </a:t>
            </a:r>
            <a:endParaRPr b="1" u="sng"/>
          </a:p>
        </p:txBody>
      </p:sp>
      <p:cxnSp>
        <p:nvCxnSpPr>
          <p:cNvPr id="613" name="Google Shape;613;p81"/>
          <p:cNvCxnSpPr>
            <a:stCxn id="608" idx="3"/>
            <a:endCxn id="605" idx="1"/>
          </p:cNvCxnSpPr>
          <p:nvPr/>
        </p:nvCxnSpPr>
        <p:spPr>
          <a:xfrm>
            <a:off x="1548450" y="2400225"/>
            <a:ext cx="450600" cy="0"/>
          </a:xfrm>
          <a:prstGeom prst="straightConnector1">
            <a:avLst/>
          </a:prstGeom>
          <a:noFill/>
          <a:ln w="19050" cap="flat" cmpd="sng">
            <a:solidFill>
              <a:srgbClr val="0080FF"/>
            </a:solidFill>
            <a:prstDash val="solid"/>
            <a:round/>
            <a:headEnd type="none" w="med" len="med"/>
            <a:tailEnd type="none" w="med" len="med"/>
          </a:ln>
        </p:spPr>
      </p:cxnSp>
      <p:cxnSp>
        <p:nvCxnSpPr>
          <p:cNvPr id="614" name="Google Shape;614;p81"/>
          <p:cNvCxnSpPr>
            <a:stCxn id="611" idx="2"/>
            <a:endCxn id="609" idx="0"/>
          </p:cNvCxnSpPr>
          <p:nvPr/>
        </p:nvCxnSpPr>
        <p:spPr>
          <a:xfrm>
            <a:off x="2990000" y="1911275"/>
            <a:ext cx="0" cy="351000"/>
          </a:xfrm>
          <a:prstGeom prst="straightConnector1">
            <a:avLst/>
          </a:prstGeom>
          <a:noFill/>
          <a:ln w="19050" cap="flat" cmpd="sng">
            <a:solidFill>
              <a:srgbClr val="0080FF"/>
            </a:solidFill>
            <a:prstDash val="solid"/>
            <a:round/>
            <a:headEnd type="none" w="med" len="med"/>
            <a:tailEnd type="none" w="med" len="med"/>
          </a:ln>
        </p:spPr>
      </p:cxnSp>
      <p:cxnSp>
        <p:nvCxnSpPr>
          <p:cNvPr id="615" name="Google Shape;615;p81"/>
          <p:cNvCxnSpPr>
            <a:stCxn id="607" idx="2"/>
            <a:endCxn id="610" idx="0"/>
          </p:cNvCxnSpPr>
          <p:nvPr/>
        </p:nvCxnSpPr>
        <p:spPr>
          <a:xfrm>
            <a:off x="4208950" y="2944500"/>
            <a:ext cx="0" cy="592500"/>
          </a:xfrm>
          <a:prstGeom prst="straightConnector1">
            <a:avLst/>
          </a:prstGeom>
          <a:noFill/>
          <a:ln w="19050" cap="flat" cmpd="sng">
            <a:solidFill>
              <a:srgbClr val="0080FF"/>
            </a:solidFill>
            <a:prstDash val="solid"/>
            <a:round/>
            <a:headEnd type="none" w="med" len="med"/>
            <a:tailEnd type="none" w="med" len="med"/>
          </a:ln>
        </p:spPr>
      </p:cxnSp>
      <p:cxnSp>
        <p:nvCxnSpPr>
          <p:cNvPr id="616" name="Google Shape;616;p81"/>
          <p:cNvCxnSpPr>
            <a:stCxn id="612" idx="2"/>
            <a:endCxn id="606" idx="0"/>
          </p:cNvCxnSpPr>
          <p:nvPr/>
        </p:nvCxnSpPr>
        <p:spPr>
          <a:xfrm>
            <a:off x="4288150" y="1911275"/>
            <a:ext cx="0" cy="351000"/>
          </a:xfrm>
          <a:prstGeom prst="straightConnector1">
            <a:avLst/>
          </a:prstGeom>
          <a:noFill/>
          <a:ln w="19050" cap="flat" cmpd="sng">
            <a:solidFill>
              <a:srgbClr val="0080FF"/>
            </a:solidFill>
            <a:prstDash val="solid"/>
            <a:round/>
            <a:headEnd type="none" w="med" len="med"/>
            <a:tailEnd type="none" w="med" len="med"/>
          </a:ln>
        </p:spPr>
      </p:cxnSp>
      <p:pic>
        <p:nvPicPr>
          <p:cNvPr id="617" name="Google Shape;617;p81"/>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746370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Event types</a:t>
            </a:r>
            <a:endParaRPr/>
          </a:p>
        </p:txBody>
      </p:sp>
      <p:sp>
        <p:nvSpPr>
          <p:cNvPr id="623" name="Google Shape;623;p82"/>
          <p:cNvSpPr txBox="1">
            <a:spLocks noGrp="1"/>
          </p:cNvSpPr>
          <p:nvPr>
            <p:ph type="body" idx="1"/>
          </p:nvPr>
        </p:nvSpPr>
        <p:spPr>
          <a:xfrm>
            <a:off x="532950" y="1257300"/>
            <a:ext cx="8078100" cy="3350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dirty="0">
                <a:solidFill>
                  <a:schemeClr val="dk1"/>
                </a:solidFill>
                <a:latin typeface="Helvetica Neue"/>
                <a:ea typeface="Helvetica Neue"/>
                <a:cs typeface="Helvetica Neue"/>
                <a:sym typeface="Helvetica Neue"/>
              </a:rPr>
              <a:t>There are many types of events jQuery recognizes. </a:t>
            </a:r>
            <a:endParaRPr sz="2400" dirty="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2400" dirty="0">
                <a:solidFill>
                  <a:schemeClr val="dk1"/>
                </a:solidFill>
                <a:latin typeface="Helvetica Neue"/>
                <a:ea typeface="Helvetica Neue"/>
                <a:cs typeface="Helvetica Neue"/>
                <a:sym typeface="Helvetica Neue"/>
              </a:rPr>
              <a:t>Here are a few:</a:t>
            </a:r>
            <a:endParaRPr sz="2400" dirty="0">
              <a:solidFill>
                <a:schemeClr val="dk1"/>
              </a:solidFill>
              <a:latin typeface="Helvetica Neue"/>
              <a:ea typeface="Helvetica Neue"/>
              <a:cs typeface="Helvetica Neue"/>
              <a:sym typeface="Helvetica Neue"/>
            </a:endParaRPr>
          </a:p>
          <a:p>
            <a:pPr marL="457200" lvl="0" indent="-342900" algn="l" rtl="0">
              <a:lnSpc>
                <a:spcPct val="93000"/>
              </a:lnSpc>
              <a:spcBef>
                <a:spcPts val="1400"/>
              </a:spcBef>
              <a:spcAft>
                <a:spcPts val="0"/>
              </a:spcAft>
              <a:buClr>
                <a:schemeClr val="dk1"/>
              </a:buClr>
              <a:buSzPts val="1800"/>
              <a:buChar char="➔"/>
            </a:pPr>
            <a:r>
              <a:rPr lang="en-US" b="1" u="sng" dirty="0">
                <a:solidFill>
                  <a:schemeClr val="dk1"/>
                </a:solidFill>
              </a:rPr>
              <a:t>C</a:t>
            </a:r>
            <a:r>
              <a:rPr lang="en" b="1" u="sng" dirty="0">
                <a:solidFill>
                  <a:schemeClr val="dk1"/>
                </a:solidFill>
              </a:rPr>
              <a:t>lick</a:t>
            </a:r>
            <a:r>
              <a:rPr lang="zh-CN" altLang="en-US" b="1" u="sng" dirty="0">
                <a:solidFill>
                  <a:schemeClr val="dk1"/>
                </a:solidFill>
              </a:rPr>
              <a:t> （点击）</a:t>
            </a:r>
            <a:endParaRPr b="1" u="sng" dirty="0">
              <a:solidFill>
                <a:schemeClr val="dk1"/>
              </a:solidFill>
            </a:endParaRPr>
          </a:p>
          <a:p>
            <a:pPr marL="457200" lvl="0" indent="-342900" algn="l" rtl="0">
              <a:lnSpc>
                <a:spcPct val="93000"/>
              </a:lnSpc>
              <a:spcBef>
                <a:spcPts val="0"/>
              </a:spcBef>
              <a:spcAft>
                <a:spcPts val="0"/>
              </a:spcAft>
              <a:buClr>
                <a:schemeClr val="dk1"/>
              </a:buClr>
              <a:buSzPts val="1800"/>
              <a:buChar char="➔"/>
            </a:pPr>
            <a:r>
              <a:rPr lang="en-US" b="1" u="sng" dirty="0">
                <a:solidFill>
                  <a:schemeClr val="dk1"/>
                </a:solidFill>
              </a:rPr>
              <a:t>D</a:t>
            </a:r>
            <a:r>
              <a:rPr lang="en" b="1" u="sng" dirty="0" err="1">
                <a:solidFill>
                  <a:schemeClr val="dk1"/>
                </a:solidFill>
              </a:rPr>
              <a:t>blclick</a:t>
            </a:r>
            <a:r>
              <a:rPr lang="zh-CN" altLang="en-US" b="1" u="sng" dirty="0">
                <a:solidFill>
                  <a:schemeClr val="dk1"/>
                </a:solidFill>
              </a:rPr>
              <a:t> （双击）</a:t>
            </a:r>
            <a:endParaRPr b="1" u="sng" dirty="0">
              <a:solidFill>
                <a:schemeClr val="dk1"/>
              </a:solidFill>
            </a:endParaRPr>
          </a:p>
          <a:p>
            <a:pPr marL="457200" lvl="0" indent="-342900" algn="l" rtl="0">
              <a:lnSpc>
                <a:spcPct val="93000"/>
              </a:lnSpc>
              <a:spcBef>
                <a:spcPts val="0"/>
              </a:spcBef>
              <a:spcAft>
                <a:spcPts val="0"/>
              </a:spcAft>
              <a:buClr>
                <a:schemeClr val="dk1"/>
              </a:buClr>
              <a:buSzPts val="1800"/>
              <a:buChar char="➔"/>
            </a:pPr>
            <a:r>
              <a:rPr lang="en-US" b="1" u="sng" dirty="0">
                <a:solidFill>
                  <a:schemeClr val="dk1"/>
                </a:solidFill>
              </a:rPr>
              <a:t>M</a:t>
            </a:r>
            <a:r>
              <a:rPr lang="en" b="1" u="sng" dirty="0" err="1">
                <a:solidFill>
                  <a:schemeClr val="dk1"/>
                </a:solidFill>
              </a:rPr>
              <a:t>ouseenter</a:t>
            </a:r>
            <a:r>
              <a:rPr lang="zh-CN" altLang="en-US" b="1" u="sng" dirty="0">
                <a:solidFill>
                  <a:schemeClr val="dk1"/>
                </a:solidFill>
              </a:rPr>
              <a:t>（鼠标进入）</a:t>
            </a:r>
            <a:endParaRPr b="1" u="sng" dirty="0">
              <a:solidFill>
                <a:schemeClr val="dk1"/>
              </a:solidFill>
            </a:endParaRPr>
          </a:p>
          <a:p>
            <a:pPr marL="457200" lvl="0" indent="-342900" algn="l" rtl="0">
              <a:lnSpc>
                <a:spcPct val="93000"/>
              </a:lnSpc>
              <a:spcBef>
                <a:spcPts val="0"/>
              </a:spcBef>
              <a:spcAft>
                <a:spcPts val="0"/>
              </a:spcAft>
              <a:buClr>
                <a:schemeClr val="dk1"/>
              </a:buClr>
              <a:buSzPts val="1800"/>
              <a:buChar char="➔"/>
            </a:pPr>
            <a:r>
              <a:rPr lang="en-US" b="1" u="sng" dirty="0">
                <a:solidFill>
                  <a:schemeClr val="dk1"/>
                </a:solidFill>
              </a:rPr>
              <a:t>M</a:t>
            </a:r>
            <a:r>
              <a:rPr lang="en" b="1" u="sng" dirty="0" err="1">
                <a:solidFill>
                  <a:schemeClr val="dk1"/>
                </a:solidFill>
              </a:rPr>
              <a:t>ouseleave</a:t>
            </a:r>
            <a:r>
              <a:rPr lang="zh-CN" altLang="en-US" b="1" u="sng" dirty="0">
                <a:solidFill>
                  <a:schemeClr val="dk1"/>
                </a:solidFill>
              </a:rPr>
              <a:t>（鼠标离开）</a:t>
            </a:r>
            <a:endParaRPr b="1" u="sng" dirty="0">
              <a:solidFill>
                <a:schemeClr val="dk1"/>
              </a:solidFill>
            </a:endParaRPr>
          </a:p>
          <a:p>
            <a:pPr marL="457200" lvl="0" indent="-342900" algn="l" rtl="0">
              <a:lnSpc>
                <a:spcPct val="93000"/>
              </a:lnSpc>
              <a:spcBef>
                <a:spcPts val="0"/>
              </a:spcBef>
              <a:spcAft>
                <a:spcPts val="0"/>
              </a:spcAft>
              <a:buClr>
                <a:schemeClr val="dk1"/>
              </a:buClr>
              <a:buSzPts val="1800"/>
              <a:buChar char="➔"/>
            </a:pPr>
            <a:r>
              <a:rPr lang="en-US" b="1" u="sng" dirty="0">
                <a:solidFill>
                  <a:schemeClr val="dk1"/>
                </a:solidFill>
              </a:rPr>
              <a:t>H</a:t>
            </a:r>
            <a:r>
              <a:rPr lang="en" b="1" u="sng" dirty="0">
                <a:solidFill>
                  <a:schemeClr val="dk1"/>
                </a:solidFill>
              </a:rPr>
              <a:t>over</a:t>
            </a:r>
            <a:r>
              <a:rPr lang="zh-CN" altLang="en-US" b="1" u="sng" dirty="0">
                <a:solidFill>
                  <a:schemeClr val="dk1"/>
                </a:solidFill>
              </a:rPr>
              <a:t>（鼠标滑过）</a:t>
            </a:r>
            <a:endParaRPr b="1" u="sng" dirty="0">
              <a:solidFill>
                <a:schemeClr val="dk1"/>
              </a:solidFill>
            </a:endParaRPr>
          </a:p>
        </p:txBody>
      </p:sp>
      <p:pic>
        <p:nvPicPr>
          <p:cNvPr id="624" name="Google Shape;624;p82"/>
          <p:cNvPicPr preferRelativeResize="0"/>
          <p:nvPr/>
        </p:nvPicPr>
        <p:blipFill>
          <a:blip r:embed="rId3">
            <a:alphaModFix/>
          </a:blip>
          <a:stretch>
            <a:fillRect/>
          </a:stretch>
        </p:blipFill>
        <p:spPr>
          <a:xfrm>
            <a:off x="8310291" y="128022"/>
            <a:ext cx="605117" cy="605100"/>
          </a:xfrm>
          <a:prstGeom prst="rect">
            <a:avLst/>
          </a:prstGeom>
          <a:noFill/>
          <a:ln>
            <a:noFill/>
          </a:ln>
        </p:spPr>
      </p:pic>
    </p:spTree>
    <p:extLst>
      <p:ext uri="{BB962C8B-B14F-4D97-AF65-F5344CB8AC3E}">
        <p14:creationId xmlns:p14="http://schemas.microsoft.com/office/powerpoint/2010/main" val="4061113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83"/>
          <p:cNvSpPr txBox="1">
            <a:spLocks noGrp="1"/>
          </p:cNvSpPr>
          <p:nvPr>
            <p:ph type="ctrTitle"/>
          </p:nvPr>
        </p:nvSpPr>
        <p:spPr>
          <a:xfrm>
            <a:off x="186875" y="1828775"/>
            <a:ext cx="2385000" cy="2997300"/>
          </a:xfrm>
          <a:prstGeom prst="rect">
            <a:avLst/>
          </a:prstGeom>
        </p:spPr>
        <p:txBody>
          <a:bodyPr spcFirstLastPara="1" wrap="square" lIns="91425" tIns="91425" rIns="91425" bIns="91425" anchor="t" anchorCtr="0">
            <a:noAutofit/>
          </a:bodyPr>
          <a:lstStyle/>
          <a:p>
            <a:pPr marL="0" lvl="0" indent="0" algn="l" rtl="0">
              <a:lnSpc>
                <a:spcPct val="93000"/>
              </a:lnSpc>
              <a:spcBef>
                <a:spcPts val="1400"/>
              </a:spcBef>
              <a:spcAft>
                <a:spcPts val="0"/>
              </a:spcAft>
              <a:buClr>
                <a:schemeClr val="dk1"/>
              </a:buClr>
              <a:buSzPts val="1100"/>
              <a:buFont typeface="Arial"/>
              <a:buNone/>
            </a:pPr>
            <a:r>
              <a:rPr lang="en"/>
              <a:t>Describe what the following code will do. </a:t>
            </a:r>
            <a:endParaRPr/>
          </a:p>
          <a:p>
            <a:pPr marL="0" lvl="0" indent="0" algn="l" rtl="0">
              <a:lnSpc>
                <a:spcPct val="93000"/>
              </a:lnSpc>
              <a:spcBef>
                <a:spcPts val="0"/>
              </a:spcBef>
              <a:spcAft>
                <a:spcPts val="0"/>
              </a:spcAft>
              <a:buClr>
                <a:schemeClr val="dk1"/>
              </a:buClr>
              <a:buSzPts val="1100"/>
              <a:buFont typeface="Arial"/>
              <a:buNone/>
            </a:pPr>
            <a:endParaRPr sz="2200"/>
          </a:p>
          <a:p>
            <a:pPr marL="0" lvl="0" indent="0" algn="l" rtl="0">
              <a:spcBef>
                <a:spcPts val="0"/>
              </a:spcBef>
              <a:spcAft>
                <a:spcPts val="0"/>
              </a:spcAft>
              <a:buClr>
                <a:schemeClr val="dk1"/>
              </a:buClr>
              <a:buSzPts val="1100"/>
              <a:buFont typeface="Arial"/>
              <a:buNone/>
            </a:pPr>
            <a:endParaRPr>
              <a:solidFill>
                <a:srgbClr val="15C2D2"/>
              </a:solidFill>
            </a:endParaRPr>
          </a:p>
        </p:txBody>
      </p:sp>
      <p:sp>
        <p:nvSpPr>
          <p:cNvPr id="630" name="Google Shape;630;p83"/>
          <p:cNvSpPr txBox="1">
            <a:spLocks noGrp="1"/>
          </p:cNvSpPr>
          <p:nvPr>
            <p:ph type="body" idx="1"/>
          </p:nvPr>
        </p:nvSpPr>
        <p:spPr>
          <a:xfrm>
            <a:off x="2953500" y="1538800"/>
            <a:ext cx="5641800" cy="2152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3F3B39"/>
                </a:solidFill>
                <a:latin typeface="Consolas"/>
                <a:ea typeface="Consolas"/>
                <a:cs typeface="Consolas"/>
                <a:sym typeface="Consolas"/>
              </a:rPr>
              <a:t>$(".target").</a:t>
            </a:r>
            <a:r>
              <a:rPr lang="en" sz="2000">
                <a:solidFill>
                  <a:srgbClr val="EF5330"/>
                </a:solidFill>
                <a:latin typeface="Consolas"/>
                <a:ea typeface="Consolas"/>
                <a:cs typeface="Consolas"/>
                <a:sym typeface="Consolas"/>
              </a:rPr>
              <a:t>click</a:t>
            </a:r>
            <a:r>
              <a:rPr lang="en" sz="2000">
                <a:solidFill>
                  <a:srgbClr val="3F3B39"/>
                </a:solidFill>
                <a:latin typeface="Consolas"/>
                <a:ea typeface="Consolas"/>
                <a:cs typeface="Consolas"/>
                <a:sym typeface="Consolas"/>
              </a:rPr>
              <a:t>(function() {</a:t>
            </a:r>
            <a:endParaRPr sz="2000">
              <a:solidFill>
                <a:srgbClr val="3F3B39"/>
              </a:solidFill>
              <a:latin typeface="Consolas"/>
              <a:ea typeface="Consolas"/>
              <a:cs typeface="Consolas"/>
              <a:sym typeface="Consolas"/>
            </a:endParaRPr>
          </a:p>
          <a:p>
            <a:pPr marL="0" lvl="0" indent="0" algn="l" rtl="0">
              <a:spcBef>
                <a:spcPts val="0"/>
              </a:spcBef>
              <a:spcAft>
                <a:spcPts val="0"/>
              </a:spcAft>
              <a:buNone/>
            </a:pPr>
            <a:r>
              <a:rPr lang="en" sz="2000">
                <a:solidFill>
                  <a:srgbClr val="3F3B39"/>
                </a:solidFill>
                <a:latin typeface="Consolas"/>
                <a:ea typeface="Consolas"/>
                <a:cs typeface="Consolas"/>
                <a:sym typeface="Consolas"/>
              </a:rPr>
              <a:t>  $(".feedback").text("Click faster!");</a:t>
            </a:r>
            <a:endParaRPr sz="2000">
              <a:solidFill>
                <a:srgbClr val="3F3B39"/>
              </a:solidFill>
              <a:latin typeface="Consolas"/>
              <a:ea typeface="Consolas"/>
              <a:cs typeface="Consolas"/>
              <a:sym typeface="Consolas"/>
            </a:endParaRPr>
          </a:p>
          <a:p>
            <a:pPr marL="0" lvl="0" indent="0" algn="l" rtl="0">
              <a:spcBef>
                <a:spcPts val="0"/>
              </a:spcBef>
              <a:spcAft>
                <a:spcPts val="0"/>
              </a:spcAft>
              <a:buNone/>
            </a:pPr>
            <a:r>
              <a:rPr lang="en" sz="2000">
                <a:solidFill>
                  <a:srgbClr val="3F3B39"/>
                </a:solidFill>
                <a:latin typeface="Consolas"/>
                <a:ea typeface="Consolas"/>
                <a:cs typeface="Consolas"/>
                <a:sym typeface="Consolas"/>
              </a:rPr>
              <a:t>});</a:t>
            </a:r>
            <a:endParaRPr sz="2000">
              <a:solidFill>
                <a:srgbClr val="3F3B39"/>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a:solidFill>
                  <a:srgbClr val="3F3B39"/>
                </a:solidFill>
                <a:latin typeface="Consolas"/>
                <a:ea typeface="Consolas"/>
                <a:cs typeface="Consolas"/>
                <a:sym typeface="Consolas"/>
              </a:rPr>
              <a:t>$(".target").</a:t>
            </a:r>
            <a:r>
              <a:rPr lang="en" sz="2000">
                <a:solidFill>
                  <a:srgbClr val="EF5330"/>
                </a:solidFill>
                <a:latin typeface="Consolas"/>
                <a:ea typeface="Consolas"/>
                <a:cs typeface="Consolas"/>
                <a:sym typeface="Consolas"/>
              </a:rPr>
              <a:t>dblclick</a:t>
            </a:r>
            <a:r>
              <a:rPr lang="en" sz="2000">
                <a:solidFill>
                  <a:srgbClr val="3F3B39"/>
                </a:solidFill>
                <a:latin typeface="Consolas"/>
                <a:ea typeface="Consolas"/>
                <a:cs typeface="Consolas"/>
                <a:sym typeface="Consolas"/>
              </a:rPr>
              <a:t>(function() {</a:t>
            </a:r>
            <a:endParaRPr sz="2000">
              <a:solidFill>
                <a:srgbClr val="3F3B39"/>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a:solidFill>
                  <a:srgbClr val="3F3B39"/>
                </a:solidFill>
                <a:latin typeface="Consolas"/>
                <a:ea typeface="Consolas"/>
                <a:cs typeface="Consolas"/>
                <a:sym typeface="Consolas"/>
              </a:rPr>
              <a:t>  $(".feedback").text("Perfect!");</a:t>
            </a:r>
            <a:endParaRPr sz="2000">
              <a:solidFill>
                <a:srgbClr val="3F3B39"/>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a:solidFill>
                  <a:srgbClr val="3F3B39"/>
                </a:solidFill>
                <a:latin typeface="Consolas"/>
                <a:ea typeface="Consolas"/>
                <a:cs typeface="Consolas"/>
                <a:sym typeface="Consolas"/>
              </a:rPr>
              <a:t>});</a:t>
            </a:r>
            <a:endParaRPr sz="2000">
              <a:solidFill>
                <a:srgbClr val="3F3B39"/>
              </a:solidFill>
              <a:latin typeface="Consolas"/>
              <a:ea typeface="Consolas"/>
              <a:cs typeface="Consolas"/>
              <a:sym typeface="Consolas"/>
            </a:endParaRPr>
          </a:p>
        </p:txBody>
      </p:sp>
    </p:spTree>
    <p:extLst>
      <p:ext uri="{BB962C8B-B14F-4D97-AF65-F5344CB8AC3E}">
        <p14:creationId xmlns:p14="http://schemas.microsoft.com/office/powerpoint/2010/main" val="34019365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lnSpc>
                <a:spcPct val="93000"/>
              </a:lnSpc>
              <a:spcBef>
                <a:spcPts val="1400"/>
              </a:spcBef>
              <a:spcAft>
                <a:spcPts val="0"/>
              </a:spcAft>
              <a:buClr>
                <a:schemeClr val="dk1"/>
              </a:buClr>
              <a:buSzPts val="1100"/>
              <a:buFont typeface="Arial"/>
              <a:buNone/>
            </a:pPr>
            <a:r>
              <a:rPr lang="en"/>
              <a:t>When the page first loads, will the image be shown or hidden? Why or why not?</a:t>
            </a:r>
            <a:endParaRPr/>
          </a:p>
          <a:p>
            <a:pPr marL="0" lvl="0" indent="0" algn="l" rtl="0">
              <a:lnSpc>
                <a:spcPct val="93000"/>
              </a:lnSpc>
              <a:spcBef>
                <a:spcPts val="1400"/>
              </a:spcBef>
              <a:spcAft>
                <a:spcPts val="0"/>
              </a:spcAft>
              <a:buClr>
                <a:schemeClr val="dk1"/>
              </a:buClr>
              <a:buSzPts val="1100"/>
              <a:buFont typeface="Arial"/>
              <a:buNone/>
            </a:pPr>
            <a:endParaRPr/>
          </a:p>
          <a:p>
            <a:pPr marL="0" lvl="0" indent="0" algn="l" rtl="0">
              <a:lnSpc>
                <a:spcPct val="93000"/>
              </a:lnSpc>
              <a:spcBef>
                <a:spcPts val="1400"/>
              </a:spcBef>
              <a:spcAft>
                <a:spcPts val="0"/>
              </a:spcAft>
              <a:buClr>
                <a:schemeClr val="dk1"/>
              </a:buClr>
              <a:buSzPts val="1100"/>
              <a:buFont typeface="Arial"/>
              <a:buNone/>
            </a:pPr>
            <a:endParaRPr/>
          </a:p>
          <a:p>
            <a:pPr marL="0" lvl="0" indent="0" algn="l" rtl="0">
              <a:lnSpc>
                <a:spcPct val="93000"/>
              </a:lnSpc>
              <a:spcBef>
                <a:spcPts val="0"/>
              </a:spcBef>
              <a:spcAft>
                <a:spcPts val="0"/>
              </a:spcAft>
              <a:buClr>
                <a:schemeClr val="dk1"/>
              </a:buClr>
              <a:buSzPts val="1100"/>
              <a:buFont typeface="Arial"/>
              <a:buNone/>
            </a:pPr>
            <a:endParaRPr sz="2200"/>
          </a:p>
          <a:p>
            <a:pPr marL="0" lvl="0" indent="0" algn="l" rtl="0">
              <a:spcBef>
                <a:spcPts val="0"/>
              </a:spcBef>
              <a:spcAft>
                <a:spcPts val="0"/>
              </a:spcAft>
              <a:buClr>
                <a:schemeClr val="dk1"/>
              </a:buClr>
              <a:buSzPts val="1100"/>
              <a:buFont typeface="Arial"/>
              <a:buNone/>
            </a:pPr>
            <a:endParaRPr>
              <a:solidFill>
                <a:srgbClr val="15C2D2"/>
              </a:solidFill>
            </a:endParaRPr>
          </a:p>
        </p:txBody>
      </p:sp>
      <p:sp>
        <p:nvSpPr>
          <p:cNvPr id="636" name="Google Shape;636;p84"/>
          <p:cNvSpPr txBox="1">
            <a:spLocks noGrp="1"/>
          </p:cNvSpPr>
          <p:nvPr>
            <p:ph type="body" idx="1"/>
          </p:nvPr>
        </p:nvSpPr>
        <p:spPr>
          <a:xfrm>
            <a:off x="3259800" y="1718625"/>
            <a:ext cx="5331000" cy="13623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000">
                <a:solidFill>
                  <a:srgbClr val="3F3B39"/>
                </a:solidFill>
                <a:latin typeface="Consolas"/>
                <a:ea typeface="Consolas"/>
                <a:cs typeface="Consolas"/>
                <a:sym typeface="Consolas"/>
              </a:rPr>
              <a:t>$("button").dblclick(function() {</a:t>
            </a:r>
            <a:endParaRPr sz="2000">
              <a:solidFill>
                <a:srgbClr val="3F3B39"/>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a:solidFill>
                  <a:srgbClr val="3F3B39"/>
                </a:solidFill>
                <a:latin typeface="Consolas"/>
                <a:ea typeface="Consolas"/>
                <a:cs typeface="Consolas"/>
                <a:sym typeface="Consolas"/>
              </a:rPr>
              <a:t>  $("img").hide();</a:t>
            </a:r>
            <a:endParaRPr sz="2000">
              <a:solidFill>
                <a:srgbClr val="3F3B39"/>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a:solidFill>
                  <a:srgbClr val="3F3B39"/>
                </a:solidFill>
                <a:latin typeface="Consolas"/>
                <a:ea typeface="Consolas"/>
                <a:cs typeface="Consolas"/>
                <a:sym typeface="Consolas"/>
              </a:rPr>
              <a:t>});</a:t>
            </a:r>
            <a:endParaRPr sz="2000">
              <a:solidFill>
                <a:srgbClr val="3F3B39"/>
              </a:solidFill>
              <a:latin typeface="Consolas"/>
              <a:ea typeface="Consolas"/>
              <a:cs typeface="Consolas"/>
              <a:sym typeface="Consolas"/>
            </a:endParaRPr>
          </a:p>
        </p:txBody>
      </p:sp>
    </p:spTree>
    <p:extLst>
      <p:ext uri="{BB962C8B-B14F-4D97-AF65-F5344CB8AC3E}">
        <p14:creationId xmlns:p14="http://schemas.microsoft.com/office/powerpoint/2010/main" val="31437482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a:t>Is this an event handler or an action? </a:t>
            </a:r>
            <a:endParaRPr/>
          </a:p>
          <a:p>
            <a:pPr marL="0" lvl="0" indent="0" algn="l" rtl="0">
              <a:lnSpc>
                <a:spcPct val="93000"/>
              </a:lnSpc>
              <a:spcBef>
                <a:spcPts val="0"/>
              </a:spcBef>
              <a:spcAft>
                <a:spcPts val="0"/>
              </a:spcAft>
              <a:buClr>
                <a:schemeClr val="dk1"/>
              </a:buClr>
              <a:buSzPts val="1100"/>
              <a:buFont typeface="Arial"/>
              <a:buNone/>
            </a:pPr>
            <a:r>
              <a:rPr lang="en"/>
              <a:t>How do you know?</a:t>
            </a:r>
            <a:endParaRPr/>
          </a:p>
          <a:p>
            <a:pPr marL="0" lvl="0" indent="0" algn="l" rtl="0">
              <a:lnSpc>
                <a:spcPct val="93000"/>
              </a:lnSpc>
              <a:spcBef>
                <a:spcPts val="1400"/>
              </a:spcBef>
              <a:spcAft>
                <a:spcPts val="0"/>
              </a:spcAft>
              <a:buClr>
                <a:schemeClr val="dk1"/>
              </a:buClr>
              <a:buSzPts val="1100"/>
              <a:buFont typeface="Arial"/>
              <a:buNone/>
            </a:pPr>
            <a:endParaRPr/>
          </a:p>
          <a:p>
            <a:pPr marL="0" lvl="0" indent="0" algn="l" rtl="0">
              <a:lnSpc>
                <a:spcPct val="93000"/>
              </a:lnSpc>
              <a:spcBef>
                <a:spcPts val="1400"/>
              </a:spcBef>
              <a:spcAft>
                <a:spcPts val="0"/>
              </a:spcAft>
              <a:buClr>
                <a:schemeClr val="dk1"/>
              </a:buClr>
              <a:buSzPts val="1100"/>
              <a:buFont typeface="Arial"/>
              <a:buNone/>
            </a:pPr>
            <a:endParaRPr/>
          </a:p>
          <a:p>
            <a:pPr marL="0" lvl="0" indent="0" algn="l" rtl="0">
              <a:lnSpc>
                <a:spcPct val="93000"/>
              </a:lnSpc>
              <a:spcBef>
                <a:spcPts val="1400"/>
              </a:spcBef>
              <a:spcAft>
                <a:spcPts val="0"/>
              </a:spcAft>
              <a:buClr>
                <a:schemeClr val="dk1"/>
              </a:buClr>
              <a:buSzPts val="1100"/>
              <a:buFont typeface="Arial"/>
              <a:buNone/>
            </a:pPr>
            <a:endParaRPr/>
          </a:p>
          <a:p>
            <a:pPr marL="0" lvl="0" indent="0" algn="l" rtl="0">
              <a:lnSpc>
                <a:spcPct val="93000"/>
              </a:lnSpc>
              <a:spcBef>
                <a:spcPts val="0"/>
              </a:spcBef>
              <a:spcAft>
                <a:spcPts val="0"/>
              </a:spcAft>
              <a:buClr>
                <a:schemeClr val="dk1"/>
              </a:buClr>
              <a:buSzPts val="1100"/>
              <a:buFont typeface="Arial"/>
              <a:buNone/>
            </a:pPr>
            <a:endParaRPr sz="2200"/>
          </a:p>
          <a:p>
            <a:pPr marL="0" lvl="0" indent="0" algn="l" rtl="0">
              <a:spcBef>
                <a:spcPts val="0"/>
              </a:spcBef>
              <a:spcAft>
                <a:spcPts val="0"/>
              </a:spcAft>
              <a:buClr>
                <a:schemeClr val="dk1"/>
              </a:buClr>
              <a:buSzPts val="1100"/>
              <a:buFont typeface="Arial"/>
              <a:buNone/>
            </a:pPr>
            <a:endParaRPr>
              <a:solidFill>
                <a:srgbClr val="15C2D2"/>
              </a:solidFill>
            </a:endParaRPr>
          </a:p>
        </p:txBody>
      </p:sp>
      <p:sp>
        <p:nvSpPr>
          <p:cNvPr id="642" name="Google Shape;642;p85"/>
          <p:cNvSpPr txBox="1">
            <a:spLocks noGrp="1"/>
          </p:cNvSpPr>
          <p:nvPr>
            <p:ph type="body" idx="1"/>
          </p:nvPr>
        </p:nvSpPr>
        <p:spPr>
          <a:xfrm>
            <a:off x="3259800" y="1718625"/>
            <a:ext cx="5331000" cy="13623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000">
                <a:solidFill>
                  <a:srgbClr val="3F3B39"/>
                </a:solidFill>
                <a:latin typeface="Consolas"/>
                <a:ea typeface="Consolas"/>
                <a:cs typeface="Consolas"/>
                <a:sym typeface="Consolas"/>
              </a:rPr>
              <a:t>$("div").mouseenter(function() {</a:t>
            </a:r>
            <a:endParaRPr sz="2000">
              <a:solidFill>
                <a:srgbClr val="3F3B39"/>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a:solidFill>
                  <a:srgbClr val="3F3B39"/>
                </a:solidFill>
                <a:latin typeface="Consolas"/>
                <a:ea typeface="Consolas"/>
                <a:cs typeface="Consolas"/>
                <a:sym typeface="Consolas"/>
              </a:rPr>
              <a:t>  </a:t>
            </a:r>
            <a:endParaRPr sz="2000">
              <a:solidFill>
                <a:srgbClr val="3F3B39"/>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000">
                <a:solidFill>
                  <a:srgbClr val="3F3B39"/>
                </a:solidFill>
                <a:latin typeface="Consolas"/>
                <a:ea typeface="Consolas"/>
                <a:cs typeface="Consolas"/>
                <a:sym typeface="Consolas"/>
              </a:rPr>
              <a:t>});</a:t>
            </a:r>
            <a:endParaRPr sz="2000">
              <a:solidFill>
                <a:srgbClr val="3F3B39"/>
              </a:solidFill>
              <a:latin typeface="Consolas"/>
              <a:ea typeface="Consolas"/>
              <a:cs typeface="Consolas"/>
              <a:sym typeface="Consolas"/>
            </a:endParaRPr>
          </a:p>
        </p:txBody>
      </p:sp>
    </p:spTree>
    <p:extLst>
      <p:ext uri="{BB962C8B-B14F-4D97-AF65-F5344CB8AC3E}">
        <p14:creationId xmlns:p14="http://schemas.microsoft.com/office/powerpoint/2010/main" val="22162192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1800" dirty="0"/>
              <a:t>Let’s update our old </a:t>
            </a:r>
            <a:r>
              <a:rPr lang="en" sz="1800" u="sng" dirty="0">
                <a:solidFill>
                  <a:schemeClr val="hlink"/>
                </a:solidFill>
                <a:hlinkClick r:id="rId3"/>
              </a:rPr>
              <a:t>Whack-A-Mole game</a:t>
            </a:r>
            <a:r>
              <a:rPr lang="en" sz="1800" dirty="0"/>
              <a:t> to use </a:t>
            </a:r>
            <a:r>
              <a:rPr lang="en" sz="1800" i="1" dirty="0"/>
              <a:t>other-events</a:t>
            </a:r>
            <a:r>
              <a:rPr lang="en" sz="1800" dirty="0"/>
              <a:t>-a-mole to whack it.</a:t>
            </a:r>
            <a:endParaRPr sz="1800" dirty="0"/>
          </a:p>
          <a:p>
            <a:pPr marL="457200" lvl="0" indent="-342900" algn="l" rtl="0">
              <a:lnSpc>
                <a:spcPct val="93000"/>
              </a:lnSpc>
              <a:spcBef>
                <a:spcPts val="1400"/>
              </a:spcBef>
              <a:spcAft>
                <a:spcPts val="0"/>
              </a:spcAft>
              <a:buSzPts val="1800"/>
              <a:buAutoNum type="arabicPeriod"/>
            </a:pPr>
            <a:r>
              <a:rPr lang="en" sz="1800" dirty="0"/>
              <a:t>Double-click</a:t>
            </a:r>
            <a:endParaRPr sz="1800" dirty="0"/>
          </a:p>
          <a:p>
            <a:pPr marL="457200" lvl="0" indent="-342900" algn="l" rtl="0">
              <a:lnSpc>
                <a:spcPct val="93000"/>
              </a:lnSpc>
              <a:spcBef>
                <a:spcPts val="0"/>
              </a:spcBef>
              <a:spcAft>
                <a:spcPts val="0"/>
              </a:spcAft>
              <a:buSzPts val="1800"/>
              <a:buAutoNum type="arabicPeriod"/>
            </a:pPr>
            <a:r>
              <a:rPr lang="en" sz="1800" dirty="0"/>
              <a:t>Mouse Enter</a:t>
            </a:r>
            <a:endParaRPr sz="1800" dirty="0"/>
          </a:p>
          <a:p>
            <a:pPr marL="457200" lvl="0" indent="-342900" algn="l" rtl="0">
              <a:lnSpc>
                <a:spcPct val="93000"/>
              </a:lnSpc>
              <a:spcBef>
                <a:spcPts val="0"/>
              </a:spcBef>
              <a:spcAft>
                <a:spcPts val="0"/>
              </a:spcAft>
              <a:buSzPts val="1800"/>
              <a:buAutoNum type="arabicPeriod"/>
            </a:pPr>
            <a:r>
              <a:rPr lang="en" sz="1800" dirty="0"/>
              <a:t>Mouse Leave</a:t>
            </a:r>
            <a:endParaRPr sz="1800" dirty="0"/>
          </a:p>
          <a:p>
            <a:pPr marL="0" lvl="0" indent="0" algn="l" rtl="0">
              <a:spcBef>
                <a:spcPts val="0"/>
              </a:spcBef>
              <a:spcAft>
                <a:spcPts val="0"/>
              </a:spcAft>
              <a:buClr>
                <a:schemeClr val="dk1"/>
              </a:buClr>
              <a:buSzPts val="1100"/>
              <a:buFont typeface="Arial"/>
              <a:buNone/>
            </a:pPr>
            <a:endParaRPr sz="3600" dirty="0">
              <a:solidFill>
                <a:srgbClr val="15C2D2"/>
              </a:solidFill>
            </a:endParaRPr>
          </a:p>
        </p:txBody>
      </p:sp>
      <p:pic>
        <p:nvPicPr>
          <p:cNvPr id="648" name="Google Shape;648;p86"/>
          <p:cNvPicPr preferRelativeResize="0"/>
          <p:nvPr/>
        </p:nvPicPr>
        <p:blipFill>
          <a:blip r:embed="rId4">
            <a:alphaModFix/>
          </a:blip>
          <a:stretch>
            <a:fillRect/>
          </a:stretch>
        </p:blipFill>
        <p:spPr>
          <a:xfrm>
            <a:off x="4053725" y="877822"/>
            <a:ext cx="3743154" cy="3737028"/>
          </a:xfrm>
          <a:prstGeom prst="rect">
            <a:avLst/>
          </a:prstGeom>
          <a:noFill/>
          <a:ln w="952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3516557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7"/>
          <p:cNvSpPr txBox="1">
            <a:spLocks noGrp="1"/>
          </p:cNvSpPr>
          <p:nvPr>
            <p:ph type="body" idx="1"/>
          </p:nvPr>
        </p:nvSpPr>
        <p:spPr>
          <a:xfrm>
            <a:off x="3264400" y="1538800"/>
            <a:ext cx="2661900" cy="30882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a:solidFill>
                  <a:schemeClr val="dk1"/>
                </a:solidFill>
                <a:latin typeface="Helvetica Neue"/>
                <a:ea typeface="Helvetica Neue"/>
                <a:cs typeface="Helvetica Neue"/>
                <a:sym typeface="Helvetica Neue"/>
              </a:rPr>
              <a:t>Let’s make our page interactive! </a:t>
            </a:r>
            <a:endParaRPr>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r>
              <a:rPr lang="en">
                <a:solidFill>
                  <a:schemeClr val="dk1"/>
                </a:solidFill>
                <a:latin typeface="Helvetica Neue"/>
                <a:ea typeface="Helvetica Neue"/>
                <a:cs typeface="Helvetica Neue"/>
                <a:sym typeface="Helvetica Neue"/>
              </a:rPr>
              <a:t>There are 4 boxes on the page. Let’s make each one react to a different event.</a:t>
            </a:r>
            <a:endParaRPr>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endParaRPr>
              <a:solidFill>
                <a:schemeClr val="dk1"/>
              </a:solidFill>
              <a:latin typeface="Helvetica Neue"/>
              <a:ea typeface="Helvetica Neue"/>
              <a:cs typeface="Helvetica Neue"/>
              <a:sym typeface="Helvetica Neue"/>
            </a:endParaRPr>
          </a:p>
        </p:txBody>
      </p:sp>
      <p:pic>
        <p:nvPicPr>
          <p:cNvPr id="654" name="Google Shape;654;p87"/>
          <p:cNvPicPr preferRelativeResize="0"/>
          <p:nvPr/>
        </p:nvPicPr>
        <p:blipFill>
          <a:blip r:embed="rId3">
            <a:alphaModFix/>
          </a:blip>
          <a:stretch>
            <a:fillRect/>
          </a:stretch>
        </p:blipFill>
        <p:spPr>
          <a:xfrm>
            <a:off x="5613134" y="356625"/>
            <a:ext cx="2974066" cy="2925325"/>
          </a:xfrm>
          <a:prstGeom prst="rect">
            <a:avLst/>
          </a:prstGeom>
          <a:noFill/>
          <a:ln>
            <a:noFill/>
          </a:ln>
        </p:spPr>
      </p:pic>
      <p:pic>
        <p:nvPicPr>
          <p:cNvPr id="655" name="Google Shape;655;p87" descr="New HD version: http://youtu.be/bOf-i0n3TeU&#10;&#10;Possibly the easiest timer you'll ever use. Big easy to see numbers. Beeps when it reaches 0. Voted #1 by timer-timer.com - that's us :) http://timer-timer.com" title="15 Minute Countdown Timer">
            <a:hlinkClick r:id="rId4"/>
          </p:cNvPr>
          <p:cNvPicPr preferRelativeResize="0"/>
          <p:nvPr/>
        </p:nvPicPr>
        <p:blipFill>
          <a:blip r:embed="rId5">
            <a:alphaModFix/>
          </a:blip>
          <a:stretch>
            <a:fillRect/>
          </a:stretch>
        </p:blipFill>
        <p:spPr>
          <a:xfrm>
            <a:off x="230288" y="2167907"/>
            <a:ext cx="2282624" cy="1711975"/>
          </a:xfrm>
          <a:prstGeom prst="rect">
            <a:avLst/>
          </a:prstGeom>
          <a:noFill/>
          <a:ln>
            <a:noFill/>
          </a:ln>
        </p:spPr>
      </p:pic>
      <p:sp>
        <p:nvSpPr>
          <p:cNvPr id="656" name="Google Shape;656;p87"/>
          <p:cNvSpPr txBox="1"/>
          <p:nvPr/>
        </p:nvSpPr>
        <p:spPr>
          <a:xfrm>
            <a:off x="3264400" y="3281950"/>
            <a:ext cx="5322900" cy="1261800"/>
          </a:xfrm>
          <a:prstGeom prst="rect">
            <a:avLst/>
          </a:prstGeom>
          <a:noFill/>
          <a:ln>
            <a:noFill/>
          </a:ln>
        </p:spPr>
        <p:txBody>
          <a:bodyPr spcFirstLastPara="1" wrap="square" lIns="91425" tIns="91425" rIns="91425" bIns="91425" anchor="t" anchorCtr="0">
            <a:noAutofit/>
          </a:bodyPr>
          <a:lstStyle/>
          <a:p>
            <a:pPr marL="0" lvl="0" indent="0" algn="l" rtl="0">
              <a:lnSpc>
                <a:spcPct val="93000"/>
              </a:lnSpc>
              <a:spcBef>
                <a:spcPts val="1400"/>
              </a:spcBef>
              <a:spcAft>
                <a:spcPts val="0"/>
              </a:spcAft>
              <a:buNone/>
            </a:pPr>
            <a:r>
              <a:rPr lang="en" sz="1800" dirty="0">
                <a:solidFill>
                  <a:schemeClr val="dk1"/>
                </a:solidFill>
                <a:latin typeface="Helvetica Neue"/>
                <a:ea typeface="Helvetica Neue"/>
                <a:cs typeface="Helvetica Neue"/>
                <a:sym typeface="Helvetica Neue"/>
              </a:rPr>
              <a:t>Open this </a:t>
            </a:r>
            <a:r>
              <a:rPr lang="en" sz="1800" u="sng" dirty="0">
                <a:solidFill>
                  <a:schemeClr val="hlink"/>
                </a:solidFill>
                <a:latin typeface="Helvetica Neue"/>
                <a:ea typeface="Helvetica Neue"/>
                <a:cs typeface="Helvetica Neue"/>
                <a:sym typeface="Helvetica Neue"/>
                <a:hlinkClick r:id="rId6"/>
              </a:rPr>
              <a:t>mild</a:t>
            </a:r>
            <a:r>
              <a:rPr lang="en" sz="1800" dirty="0">
                <a:solidFill>
                  <a:schemeClr val="dk1"/>
                </a:solidFill>
                <a:latin typeface="Helvetica Neue"/>
                <a:ea typeface="Helvetica Neue"/>
                <a:cs typeface="Helvetica Neue"/>
                <a:sym typeface="Helvetica Neue"/>
              </a:rPr>
              <a:t> </a:t>
            </a:r>
            <a:r>
              <a:rPr lang="en" sz="1800" u="sng" dirty="0">
                <a:solidFill>
                  <a:schemeClr val="hlink"/>
                </a:solidFill>
                <a:latin typeface="Helvetica Neue"/>
                <a:ea typeface="Helvetica Neue"/>
                <a:cs typeface="Helvetica Neue"/>
                <a:sym typeface="Helvetica Neue"/>
                <a:hlinkClick r:id="rId7"/>
              </a:rPr>
              <a:t>medium</a:t>
            </a:r>
            <a:r>
              <a:rPr lang="en" sz="1800" dirty="0">
                <a:solidFill>
                  <a:schemeClr val="dk1"/>
                </a:solidFill>
                <a:latin typeface="Helvetica Neue"/>
                <a:ea typeface="Helvetica Neue"/>
                <a:cs typeface="Helvetica Neue"/>
                <a:sym typeface="Helvetica Neue"/>
              </a:rPr>
              <a:t> </a:t>
            </a:r>
            <a:r>
              <a:rPr lang="en" sz="1800" u="sng" dirty="0">
                <a:solidFill>
                  <a:schemeClr val="hlink"/>
                </a:solidFill>
                <a:latin typeface="Helvetica Neue"/>
                <a:ea typeface="Helvetica Neue"/>
                <a:cs typeface="Helvetica Neue"/>
                <a:sym typeface="Helvetica Neue"/>
                <a:hlinkClick r:id="rId8"/>
              </a:rPr>
              <a:t>spicy</a:t>
            </a:r>
            <a:r>
              <a:rPr lang="en" sz="1800" dirty="0">
                <a:solidFill>
                  <a:schemeClr val="dk1"/>
                </a:solidFill>
                <a:latin typeface="Helvetica Neue"/>
                <a:ea typeface="Helvetica Neue"/>
                <a:cs typeface="Helvetica Neue"/>
                <a:sym typeface="Helvetica Neue"/>
              </a:rPr>
              <a:t> </a:t>
            </a:r>
            <a:r>
              <a:rPr lang="en" sz="1800" dirty="0" err="1">
                <a:solidFill>
                  <a:schemeClr val="dk1"/>
                </a:solidFill>
                <a:latin typeface="Helvetica Neue"/>
                <a:ea typeface="Helvetica Neue"/>
                <a:cs typeface="Helvetica Neue"/>
                <a:sym typeface="Helvetica Neue"/>
              </a:rPr>
              <a:t>popcode</a:t>
            </a:r>
            <a:r>
              <a:rPr lang="en" sz="1800" dirty="0">
                <a:solidFill>
                  <a:schemeClr val="dk1"/>
                </a:solidFill>
                <a:latin typeface="Helvetica Neue"/>
                <a:ea typeface="Helvetica Neue"/>
                <a:cs typeface="Helvetica Neue"/>
                <a:sym typeface="Helvetica Neue"/>
              </a:rPr>
              <a:t> to begin.</a:t>
            </a:r>
            <a:endParaRPr dirty="0"/>
          </a:p>
        </p:txBody>
      </p:sp>
    </p:spTree>
    <p:extLst>
      <p:ext uri="{BB962C8B-B14F-4D97-AF65-F5344CB8AC3E}">
        <p14:creationId xmlns:p14="http://schemas.microsoft.com/office/powerpoint/2010/main" val="56427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9"/>
          <p:cNvSpPr txBox="1">
            <a:spLocks noGrp="1"/>
          </p:cNvSpPr>
          <p:nvPr>
            <p:ph type="ctrTitle"/>
          </p:nvPr>
        </p:nvSpPr>
        <p:spPr>
          <a:xfrm>
            <a:off x="222475" y="1718625"/>
            <a:ext cx="2331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t>Fill in the blanks so that the text will only be shown when the user’s mouse is on the div (</a:t>
            </a:r>
            <a:r>
              <a:rPr lang="en" sz="2000" i="1"/>
              <a:t>there are two different ways</a:t>
            </a:r>
            <a:r>
              <a:rPr lang="en" sz="2000"/>
              <a:t>).</a:t>
            </a:r>
            <a:endParaRPr sz="2000">
              <a:solidFill>
                <a:srgbClr val="EF5330"/>
              </a:solidFill>
            </a:endParaRPr>
          </a:p>
          <a:p>
            <a:pPr marL="0" lvl="0" indent="0" algn="l" rtl="0">
              <a:spcBef>
                <a:spcPts val="0"/>
              </a:spcBef>
              <a:spcAft>
                <a:spcPts val="0"/>
              </a:spcAft>
              <a:buClr>
                <a:schemeClr val="dk1"/>
              </a:buClr>
              <a:buSzPts val="1100"/>
              <a:buFont typeface="Arial"/>
              <a:buNone/>
            </a:pPr>
            <a:endParaRPr sz="3600">
              <a:solidFill>
                <a:srgbClr val="15C2D2"/>
              </a:solidFill>
            </a:endParaRPr>
          </a:p>
        </p:txBody>
      </p:sp>
      <p:sp>
        <p:nvSpPr>
          <p:cNvPr id="695" name="Google Shape;695;p89"/>
          <p:cNvSpPr txBox="1">
            <a:spLocks noGrp="1"/>
          </p:cNvSpPr>
          <p:nvPr>
            <p:ph type="body" idx="1"/>
          </p:nvPr>
        </p:nvSpPr>
        <p:spPr>
          <a:xfrm>
            <a:off x="3264400" y="165725"/>
            <a:ext cx="5651100" cy="2131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3F3B39"/>
                </a:solidFill>
                <a:latin typeface="Consolas"/>
                <a:ea typeface="Consolas"/>
                <a:cs typeface="Consolas"/>
                <a:sym typeface="Consolas"/>
              </a:rPr>
              <a:t>$</a:t>
            </a:r>
            <a:r>
              <a:rPr lang="en" sz="1800">
                <a:solidFill>
                  <a:srgbClr val="999999"/>
                </a:solidFill>
                <a:latin typeface="Consolas"/>
                <a:ea typeface="Consolas"/>
                <a:cs typeface="Consolas"/>
                <a:sym typeface="Consolas"/>
              </a:rPr>
              <a:t>("</a:t>
            </a:r>
            <a:r>
              <a:rPr lang="en" sz="1800">
                <a:solidFill>
                  <a:srgbClr val="000000"/>
                </a:solidFill>
                <a:latin typeface="Consolas"/>
                <a:ea typeface="Consolas"/>
                <a:cs typeface="Consolas"/>
                <a:sym typeface="Consolas"/>
              </a:rPr>
              <a:t>div</a:t>
            </a:r>
            <a:r>
              <a:rPr lang="en" sz="1800">
                <a:solidFill>
                  <a:srgbClr val="999999"/>
                </a:solidFill>
                <a:latin typeface="Consolas"/>
                <a:ea typeface="Consolas"/>
                <a:cs typeface="Consolas"/>
                <a:sym typeface="Consolas"/>
              </a:rPr>
              <a:t>")</a:t>
            </a:r>
            <a:r>
              <a:rPr lang="en" sz="1800">
                <a:solidFill>
                  <a:srgbClr val="000000"/>
                </a:solidFill>
                <a:latin typeface="Consolas"/>
                <a:ea typeface="Consolas"/>
                <a:cs typeface="Consolas"/>
                <a:sym typeface="Consolas"/>
              </a:rPr>
              <a:t>       </a:t>
            </a:r>
            <a:r>
              <a:rPr lang="en" sz="1800">
                <a:solidFill>
                  <a:srgbClr val="999999"/>
                </a:solidFill>
                <a:latin typeface="Consolas"/>
                <a:ea typeface="Consolas"/>
                <a:cs typeface="Consolas"/>
                <a:sym typeface="Consolas"/>
              </a:rPr>
              <a:t>(function() {</a:t>
            </a:r>
            <a:endParaRPr sz="1800">
              <a:solidFill>
                <a:srgbClr val="999999"/>
              </a:solidFill>
              <a:latin typeface="Consolas"/>
              <a:ea typeface="Consolas"/>
              <a:cs typeface="Consolas"/>
              <a:sym typeface="Consolas"/>
            </a:endParaRPr>
          </a:p>
          <a:p>
            <a:pPr marL="0" lvl="0" indent="0" algn="l" rtl="0">
              <a:spcBef>
                <a:spcPts val="0"/>
              </a:spcBef>
              <a:spcAft>
                <a:spcPts val="0"/>
              </a:spcAft>
              <a:buNone/>
            </a:pPr>
            <a:r>
              <a:rPr lang="en" sz="1800">
                <a:solidFill>
                  <a:srgbClr val="CCCCCC"/>
                </a:solidFill>
                <a:latin typeface="Consolas"/>
                <a:ea typeface="Consolas"/>
                <a:cs typeface="Consolas"/>
                <a:sym typeface="Consolas"/>
              </a:rPr>
              <a:t>  </a:t>
            </a:r>
            <a:r>
              <a:rPr lang="en" sz="1800">
                <a:solidFill>
                  <a:srgbClr val="3F3B39"/>
                </a:solidFill>
                <a:latin typeface="Consolas"/>
                <a:ea typeface="Consolas"/>
                <a:cs typeface="Consolas"/>
                <a:sym typeface="Consolas"/>
              </a:rPr>
              <a:t>$</a:t>
            </a:r>
            <a:r>
              <a:rPr lang="en" sz="1800">
                <a:solidFill>
                  <a:srgbClr val="999999"/>
                </a:solidFill>
                <a:latin typeface="Consolas"/>
                <a:ea typeface="Consolas"/>
                <a:cs typeface="Consolas"/>
                <a:sym typeface="Consolas"/>
              </a:rPr>
              <a:t>("</a:t>
            </a:r>
            <a:r>
              <a:rPr lang="en" sz="1800">
                <a:solidFill>
                  <a:srgbClr val="000000"/>
                </a:solidFill>
                <a:latin typeface="Consolas"/>
                <a:ea typeface="Consolas"/>
                <a:cs typeface="Consolas"/>
                <a:sym typeface="Consolas"/>
              </a:rPr>
              <a:t>.secret</a:t>
            </a:r>
            <a:r>
              <a:rPr lang="en" sz="1800">
                <a:solidFill>
                  <a:srgbClr val="999999"/>
                </a:solidFill>
                <a:latin typeface="Consolas"/>
                <a:ea typeface="Consolas"/>
                <a:cs typeface="Consolas"/>
                <a:sym typeface="Consolas"/>
              </a:rPr>
              <a:t>").</a:t>
            </a:r>
            <a:r>
              <a:rPr lang="en" sz="1800">
                <a:solidFill>
                  <a:srgbClr val="000000"/>
                </a:solidFill>
                <a:latin typeface="Consolas"/>
                <a:ea typeface="Consolas"/>
                <a:cs typeface="Consolas"/>
                <a:sym typeface="Consolas"/>
              </a:rPr>
              <a:t>text</a:t>
            </a:r>
            <a:r>
              <a:rPr lang="en" sz="1800">
                <a:solidFill>
                  <a:srgbClr val="999999"/>
                </a:solidFill>
                <a:latin typeface="Consolas"/>
                <a:ea typeface="Consolas"/>
                <a:cs typeface="Consolas"/>
                <a:sym typeface="Consolas"/>
              </a:rPr>
              <a:t>("Don’t tell anyone!");</a:t>
            </a:r>
            <a:endParaRPr sz="1800">
              <a:solidFill>
                <a:srgbClr val="999999"/>
              </a:solidFill>
              <a:latin typeface="Consolas"/>
              <a:ea typeface="Consolas"/>
              <a:cs typeface="Consolas"/>
              <a:sym typeface="Consolas"/>
            </a:endParaRPr>
          </a:p>
          <a:p>
            <a:pPr marL="0" lvl="0" indent="0" algn="l" rtl="0">
              <a:spcBef>
                <a:spcPts val="0"/>
              </a:spcBef>
              <a:spcAft>
                <a:spcPts val="0"/>
              </a:spcAft>
              <a:buNone/>
            </a:pPr>
            <a:r>
              <a:rPr lang="en" sz="1800">
                <a:solidFill>
                  <a:srgbClr val="999999"/>
                </a:solidFill>
                <a:latin typeface="Consolas"/>
                <a:ea typeface="Consolas"/>
                <a:cs typeface="Consolas"/>
                <a:sym typeface="Consolas"/>
              </a:rPr>
              <a:t>});</a:t>
            </a:r>
            <a:endParaRPr sz="1800">
              <a:solidFill>
                <a:srgbClr val="999999"/>
              </a:solidFill>
              <a:latin typeface="Consolas"/>
              <a:ea typeface="Consolas"/>
              <a:cs typeface="Consolas"/>
              <a:sym typeface="Consolas"/>
            </a:endParaRPr>
          </a:p>
          <a:p>
            <a:pPr marL="0" lvl="0" indent="0" algn="l" rtl="0">
              <a:spcBef>
                <a:spcPts val="1000"/>
              </a:spcBef>
              <a:spcAft>
                <a:spcPts val="0"/>
              </a:spcAft>
              <a:buNone/>
            </a:pPr>
            <a:r>
              <a:rPr lang="en" sz="1800">
                <a:latin typeface="Consolas"/>
                <a:ea typeface="Consolas"/>
                <a:cs typeface="Consolas"/>
                <a:sym typeface="Consolas"/>
              </a:rPr>
              <a:t>$</a:t>
            </a:r>
            <a:r>
              <a:rPr lang="en" sz="1800">
                <a:solidFill>
                  <a:srgbClr val="999999"/>
                </a:solidFill>
                <a:latin typeface="Consolas"/>
                <a:ea typeface="Consolas"/>
                <a:cs typeface="Consolas"/>
                <a:sym typeface="Consolas"/>
              </a:rPr>
              <a:t>("</a:t>
            </a:r>
            <a:r>
              <a:rPr lang="en" sz="1800">
                <a:solidFill>
                  <a:schemeClr val="dk1"/>
                </a:solidFill>
                <a:latin typeface="Consolas"/>
                <a:ea typeface="Consolas"/>
                <a:cs typeface="Consolas"/>
                <a:sym typeface="Consolas"/>
              </a:rPr>
              <a:t>div</a:t>
            </a:r>
            <a:r>
              <a:rPr lang="en" sz="1800">
                <a:solidFill>
                  <a:srgbClr val="999999"/>
                </a:solidFill>
                <a:latin typeface="Consolas"/>
                <a:ea typeface="Consolas"/>
                <a:cs typeface="Consolas"/>
                <a:sym typeface="Consolas"/>
              </a:rPr>
              <a:t>")</a:t>
            </a:r>
            <a:r>
              <a:rPr lang="en" sz="1800">
                <a:solidFill>
                  <a:schemeClr val="dk1"/>
                </a:solidFill>
                <a:latin typeface="Consolas"/>
                <a:ea typeface="Consolas"/>
                <a:cs typeface="Consolas"/>
                <a:sym typeface="Consolas"/>
              </a:rPr>
              <a:t>       </a:t>
            </a:r>
            <a:r>
              <a:rPr lang="en" sz="1800">
                <a:solidFill>
                  <a:srgbClr val="999999"/>
                </a:solidFill>
                <a:latin typeface="Consolas"/>
                <a:ea typeface="Consolas"/>
                <a:cs typeface="Consolas"/>
                <a:sym typeface="Consolas"/>
              </a:rPr>
              <a:t>(function() {</a:t>
            </a:r>
            <a:endParaRPr sz="1800">
              <a:solidFill>
                <a:srgbClr val="999999"/>
              </a:solidFill>
              <a:latin typeface="Consolas"/>
              <a:ea typeface="Consolas"/>
              <a:cs typeface="Consolas"/>
              <a:sym typeface="Consolas"/>
            </a:endParaRPr>
          </a:p>
          <a:p>
            <a:pPr marL="0" lvl="0" indent="0" algn="l" rtl="0">
              <a:spcBef>
                <a:spcPts val="0"/>
              </a:spcBef>
              <a:spcAft>
                <a:spcPts val="0"/>
              </a:spcAft>
              <a:buNone/>
            </a:pPr>
            <a:r>
              <a:rPr lang="en" sz="1800">
                <a:solidFill>
                  <a:schemeClr val="lt2"/>
                </a:solidFill>
                <a:latin typeface="Consolas"/>
                <a:ea typeface="Consolas"/>
                <a:cs typeface="Consolas"/>
                <a:sym typeface="Consolas"/>
              </a:rPr>
              <a:t>  </a:t>
            </a:r>
            <a:r>
              <a:rPr lang="en" sz="1800">
                <a:latin typeface="Consolas"/>
                <a:ea typeface="Consolas"/>
                <a:cs typeface="Consolas"/>
                <a:sym typeface="Consolas"/>
              </a:rPr>
              <a:t>$</a:t>
            </a:r>
            <a:r>
              <a:rPr lang="en" sz="1800">
                <a:solidFill>
                  <a:srgbClr val="999999"/>
                </a:solidFill>
                <a:latin typeface="Consolas"/>
                <a:ea typeface="Consolas"/>
                <a:cs typeface="Consolas"/>
                <a:sym typeface="Consolas"/>
              </a:rPr>
              <a:t>("</a:t>
            </a:r>
            <a:r>
              <a:rPr lang="en" sz="1800">
                <a:solidFill>
                  <a:schemeClr val="dk1"/>
                </a:solidFill>
                <a:latin typeface="Consolas"/>
                <a:ea typeface="Consolas"/>
                <a:cs typeface="Consolas"/>
                <a:sym typeface="Consolas"/>
              </a:rPr>
              <a:t>.secret</a:t>
            </a:r>
            <a:r>
              <a:rPr lang="en" sz="1800">
                <a:solidFill>
                  <a:srgbClr val="999999"/>
                </a:solidFill>
                <a:latin typeface="Consolas"/>
                <a:ea typeface="Consolas"/>
                <a:cs typeface="Consolas"/>
                <a:sym typeface="Consolas"/>
              </a:rPr>
              <a:t>").</a:t>
            </a:r>
            <a:r>
              <a:rPr lang="en" sz="1800">
                <a:solidFill>
                  <a:schemeClr val="dk1"/>
                </a:solidFill>
                <a:latin typeface="Consolas"/>
                <a:ea typeface="Consolas"/>
                <a:cs typeface="Consolas"/>
                <a:sym typeface="Consolas"/>
              </a:rPr>
              <a:t>text</a:t>
            </a:r>
            <a:r>
              <a:rPr lang="en" sz="1800">
                <a:solidFill>
                  <a:srgbClr val="999999"/>
                </a:solidFill>
                <a:latin typeface="Consolas"/>
                <a:ea typeface="Consolas"/>
                <a:cs typeface="Consolas"/>
                <a:sym typeface="Consolas"/>
              </a:rPr>
              <a:t>("");</a:t>
            </a:r>
            <a:endParaRPr sz="1800">
              <a:solidFill>
                <a:srgbClr val="999999"/>
              </a:solidFill>
              <a:latin typeface="Consolas"/>
              <a:ea typeface="Consolas"/>
              <a:cs typeface="Consolas"/>
              <a:sym typeface="Consolas"/>
            </a:endParaRPr>
          </a:p>
          <a:p>
            <a:pPr marL="0" lvl="0" indent="0" algn="l" rtl="0">
              <a:spcBef>
                <a:spcPts val="0"/>
              </a:spcBef>
              <a:spcAft>
                <a:spcPts val="0"/>
              </a:spcAft>
              <a:buNone/>
            </a:pPr>
            <a:r>
              <a:rPr lang="en" sz="1800">
                <a:solidFill>
                  <a:srgbClr val="999999"/>
                </a:solidFill>
                <a:latin typeface="Consolas"/>
                <a:ea typeface="Consolas"/>
                <a:cs typeface="Consolas"/>
                <a:sym typeface="Consolas"/>
              </a:rPr>
              <a:t>});</a:t>
            </a:r>
            <a:endParaRPr sz="1800">
              <a:solidFill>
                <a:srgbClr val="999999"/>
              </a:solidFill>
              <a:latin typeface="Consolas"/>
              <a:ea typeface="Consolas"/>
              <a:cs typeface="Consolas"/>
              <a:sym typeface="Consolas"/>
            </a:endParaRPr>
          </a:p>
        </p:txBody>
      </p:sp>
      <p:sp>
        <p:nvSpPr>
          <p:cNvPr id="696" name="Google Shape;696;p89"/>
          <p:cNvSpPr/>
          <p:nvPr/>
        </p:nvSpPr>
        <p:spPr>
          <a:xfrm>
            <a:off x="4356550" y="356950"/>
            <a:ext cx="902700" cy="2892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1.</a:t>
            </a:r>
            <a:endParaRPr/>
          </a:p>
        </p:txBody>
      </p:sp>
      <p:sp>
        <p:nvSpPr>
          <p:cNvPr id="697" name="Google Shape;697;p89"/>
          <p:cNvSpPr/>
          <p:nvPr/>
        </p:nvSpPr>
        <p:spPr>
          <a:xfrm>
            <a:off x="4356550" y="1313375"/>
            <a:ext cx="902700" cy="2892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2.</a:t>
            </a:r>
            <a:endParaRPr/>
          </a:p>
        </p:txBody>
      </p:sp>
      <p:sp>
        <p:nvSpPr>
          <p:cNvPr id="698" name="Google Shape;698;p89"/>
          <p:cNvSpPr txBox="1"/>
          <p:nvPr/>
        </p:nvSpPr>
        <p:spPr>
          <a:xfrm>
            <a:off x="4613250" y="2099175"/>
            <a:ext cx="3590224" cy="2798400"/>
          </a:xfrm>
          <a:prstGeom prst="rect">
            <a:avLst/>
          </a:prstGeom>
          <a:solidFill>
            <a:srgbClr val="C9DAF8"/>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457200" lvl="0" indent="-349250" algn="l" rtl="0">
              <a:lnSpc>
                <a:spcPct val="100000"/>
              </a:lnSpc>
              <a:spcBef>
                <a:spcPts val="0"/>
              </a:spcBef>
              <a:spcAft>
                <a:spcPts val="0"/>
              </a:spcAft>
              <a:buSzPts val="1900"/>
              <a:buFont typeface="Helvetica Neue"/>
              <a:buAutoNum type="alphaLcParenR"/>
            </a:pPr>
            <a:r>
              <a:rPr lang="en" sz="1900" dirty="0">
                <a:latin typeface="Helvetica Neue"/>
                <a:ea typeface="Helvetica Neue"/>
                <a:cs typeface="Helvetica Neue"/>
                <a:sym typeface="Helvetica Neue"/>
              </a:rPr>
              <a:t>1. .</a:t>
            </a:r>
            <a:r>
              <a:rPr lang="en" sz="1900" dirty="0" err="1">
                <a:latin typeface="Helvetica Neue"/>
                <a:ea typeface="Helvetica Neue"/>
                <a:cs typeface="Helvetica Neue"/>
                <a:sym typeface="Helvetica Neue"/>
              </a:rPr>
              <a:t>mouseleave</a:t>
            </a:r>
            <a:endParaRPr sz="1900" dirty="0">
              <a:latin typeface="Helvetica Neue"/>
              <a:ea typeface="Helvetica Neue"/>
              <a:cs typeface="Helvetica Neue"/>
              <a:sym typeface="Helvetica Neue"/>
            </a:endParaRPr>
          </a:p>
          <a:p>
            <a:pPr marL="457200" lvl="0" indent="0" algn="l" rtl="0">
              <a:lnSpc>
                <a:spcPct val="100000"/>
              </a:lnSpc>
              <a:spcBef>
                <a:spcPts val="0"/>
              </a:spcBef>
              <a:spcAft>
                <a:spcPts val="0"/>
              </a:spcAft>
              <a:buNone/>
            </a:pPr>
            <a:r>
              <a:rPr lang="en" sz="1900" dirty="0">
                <a:latin typeface="Helvetica Neue"/>
                <a:ea typeface="Helvetica Neue"/>
                <a:cs typeface="Helvetica Neue"/>
                <a:sym typeface="Helvetica Neue"/>
              </a:rPr>
              <a:t>2. .hover</a:t>
            </a:r>
            <a:endParaRPr sz="1900" dirty="0">
              <a:latin typeface="Helvetica Neue"/>
              <a:ea typeface="Helvetica Neue"/>
              <a:cs typeface="Helvetica Neue"/>
              <a:sym typeface="Helvetica Neue"/>
            </a:endParaRPr>
          </a:p>
          <a:p>
            <a:pPr marL="0" lvl="0" indent="0" algn="l" rtl="0">
              <a:lnSpc>
                <a:spcPct val="100000"/>
              </a:lnSpc>
              <a:spcBef>
                <a:spcPts val="1000"/>
              </a:spcBef>
              <a:spcAft>
                <a:spcPts val="0"/>
              </a:spcAft>
              <a:buNone/>
            </a:pPr>
            <a:r>
              <a:rPr lang="en" sz="1900" dirty="0">
                <a:latin typeface="Helvetica Neue"/>
                <a:ea typeface="Helvetica Neue"/>
                <a:cs typeface="Helvetica Neue"/>
                <a:sym typeface="Helvetica Neue"/>
              </a:rPr>
              <a:t>b)	1. .</a:t>
            </a:r>
            <a:r>
              <a:rPr lang="en" sz="1900" dirty="0" err="1">
                <a:latin typeface="Helvetica Neue"/>
                <a:ea typeface="Helvetica Neue"/>
                <a:cs typeface="Helvetica Neue"/>
                <a:sym typeface="Helvetica Neue"/>
              </a:rPr>
              <a:t>mouseenter</a:t>
            </a:r>
            <a:endParaRPr sz="1900" dirty="0">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1900" dirty="0">
                <a:latin typeface="Helvetica Neue"/>
                <a:ea typeface="Helvetica Neue"/>
                <a:cs typeface="Helvetica Neue"/>
                <a:sym typeface="Helvetica Neue"/>
              </a:rPr>
              <a:t>	2. .</a:t>
            </a:r>
            <a:r>
              <a:rPr lang="en" sz="1900" dirty="0" err="1">
                <a:latin typeface="Helvetica Neue"/>
                <a:ea typeface="Helvetica Neue"/>
                <a:cs typeface="Helvetica Neue"/>
                <a:sym typeface="Helvetica Neue"/>
              </a:rPr>
              <a:t>mouseleave</a:t>
            </a:r>
            <a:endParaRPr sz="1900" dirty="0">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1900" dirty="0">
                <a:latin typeface="Helvetica Neue"/>
                <a:ea typeface="Helvetica Neue"/>
                <a:cs typeface="Helvetica Neue"/>
                <a:sym typeface="Helvetica Neue"/>
              </a:rPr>
              <a:t>c)	1. .click</a:t>
            </a:r>
            <a:endParaRPr sz="1900" dirty="0">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1900" dirty="0">
                <a:latin typeface="Helvetica Neue"/>
                <a:ea typeface="Helvetica Neue"/>
                <a:cs typeface="Helvetica Neue"/>
                <a:sym typeface="Helvetica Neue"/>
              </a:rPr>
              <a:t>	2. .</a:t>
            </a:r>
            <a:r>
              <a:rPr lang="en" sz="1900" dirty="0" err="1">
                <a:latin typeface="Helvetica Neue"/>
                <a:ea typeface="Helvetica Neue"/>
                <a:cs typeface="Helvetica Neue"/>
                <a:sym typeface="Helvetica Neue"/>
              </a:rPr>
              <a:t>dbclick</a:t>
            </a:r>
            <a:endParaRPr sz="1900" dirty="0">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1900" dirty="0">
                <a:latin typeface="Helvetica Neue"/>
                <a:ea typeface="Helvetica Neue"/>
                <a:cs typeface="Helvetica Neue"/>
                <a:sym typeface="Helvetica Neue"/>
              </a:rPr>
              <a:t>d)	1. .</a:t>
            </a:r>
            <a:r>
              <a:rPr lang="en" sz="1900" dirty="0" err="1">
                <a:latin typeface="Helvetica Neue"/>
                <a:ea typeface="Helvetica Neue"/>
                <a:cs typeface="Helvetica Neue"/>
                <a:sym typeface="Helvetica Neue"/>
              </a:rPr>
              <a:t>mouseleave</a:t>
            </a:r>
            <a:endParaRPr sz="1900" dirty="0">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1900" dirty="0">
                <a:latin typeface="Helvetica Neue"/>
                <a:ea typeface="Helvetica Neue"/>
                <a:cs typeface="Helvetica Neue"/>
                <a:sym typeface="Helvetica Neue"/>
              </a:rPr>
              <a:t>	2. .</a:t>
            </a:r>
            <a:r>
              <a:rPr lang="en" sz="1900" dirty="0" err="1">
                <a:latin typeface="Helvetica Neue"/>
                <a:ea typeface="Helvetica Neue"/>
                <a:cs typeface="Helvetica Neue"/>
                <a:sym typeface="Helvetica Neue"/>
              </a:rPr>
              <a:t>mouseenter</a:t>
            </a:r>
            <a:endParaRPr sz="1900" dirty="0">
              <a:latin typeface="Helvetica Neue"/>
              <a:ea typeface="Helvetica Neue"/>
              <a:cs typeface="Helvetica Neue"/>
              <a:sym typeface="Helvetica Neue"/>
            </a:endParaRPr>
          </a:p>
        </p:txBody>
      </p:sp>
    </p:spTree>
    <p:extLst>
      <p:ext uri="{BB962C8B-B14F-4D97-AF65-F5344CB8AC3E}">
        <p14:creationId xmlns:p14="http://schemas.microsoft.com/office/powerpoint/2010/main" val="34738424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8447FC5-32C7-6E4F-9DDB-016141D50CAA}"/>
              </a:ext>
            </a:extLst>
          </p:cNvPr>
          <p:cNvSpPr>
            <a:spLocks noGrp="1"/>
          </p:cNvSpPr>
          <p:nvPr>
            <p:ph type="body" idx="1"/>
          </p:nvPr>
        </p:nvSpPr>
        <p:spPr/>
        <p:txBody>
          <a:bodyPr/>
          <a:lstStyle/>
          <a:p>
            <a:r>
              <a:rPr kumimoji="1" lang="zh-CN" altLang="en-US" dirty="0"/>
              <a:t>练习</a:t>
            </a:r>
          </a:p>
        </p:txBody>
      </p:sp>
      <p:sp>
        <p:nvSpPr>
          <p:cNvPr id="3" name="标题 2">
            <a:extLst>
              <a:ext uri="{FF2B5EF4-FFF2-40B4-BE49-F238E27FC236}">
                <a16:creationId xmlns:a16="http://schemas.microsoft.com/office/drawing/2014/main" id="{55691616-A5A2-ED4C-921B-7FEE888AEAC3}"/>
              </a:ext>
            </a:extLst>
          </p:cNvPr>
          <p:cNvSpPr>
            <a:spLocks noGrp="1"/>
          </p:cNvSpPr>
          <p:nvPr>
            <p:ph type="ctrTitle"/>
          </p:nvPr>
        </p:nvSpPr>
        <p:spPr/>
        <p:txBody>
          <a:bodyPr/>
          <a:lstStyle/>
          <a:p>
            <a:endParaRPr kumimoji="1" lang="zh-CN" altLang="en-US"/>
          </a:p>
        </p:txBody>
      </p:sp>
      <p:sp>
        <p:nvSpPr>
          <p:cNvPr id="4" name="矩形 3">
            <a:extLst>
              <a:ext uri="{FF2B5EF4-FFF2-40B4-BE49-F238E27FC236}">
                <a16:creationId xmlns:a16="http://schemas.microsoft.com/office/drawing/2014/main" id="{73C39336-17BD-6C4D-850E-77E4CB1BD01B}"/>
              </a:ext>
            </a:extLst>
          </p:cNvPr>
          <p:cNvSpPr/>
          <p:nvPr/>
        </p:nvSpPr>
        <p:spPr>
          <a:xfrm>
            <a:off x="3989598" y="2720560"/>
            <a:ext cx="3887603" cy="307777"/>
          </a:xfrm>
          <a:prstGeom prst="rect">
            <a:avLst/>
          </a:prstGeom>
        </p:spPr>
        <p:txBody>
          <a:bodyPr wrap="none">
            <a:spAutoFit/>
          </a:bodyPr>
          <a:lstStyle/>
          <a:p>
            <a:r>
              <a:rPr lang="en-US" altLang="zh-CN" dirty="0">
                <a:hlinkClick r:id="rId2"/>
              </a:rPr>
              <a:t>https://www.w3school.com.cn/jquery/index.asp</a:t>
            </a:r>
            <a:endParaRPr lang="zh-CN" altLang="en-US" dirty="0"/>
          </a:p>
        </p:txBody>
      </p:sp>
    </p:spTree>
    <p:extLst>
      <p:ext uri="{BB962C8B-B14F-4D97-AF65-F5344CB8AC3E}">
        <p14:creationId xmlns:p14="http://schemas.microsoft.com/office/powerpoint/2010/main" val="1582464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8"/>
        <p:cNvGrpSpPr/>
        <p:nvPr/>
      </p:nvGrpSpPr>
      <p:grpSpPr>
        <a:xfrm>
          <a:off x="0" y="0"/>
          <a:ext cx="0" cy="0"/>
          <a:chOff x="0" y="0"/>
          <a:chExt cx="0" cy="0"/>
        </a:xfrm>
      </p:grpSpPr>
      <p:sp>
        <p:nvSpPr>
          <p:cNvPr id="579" name="Google Shape;579;p8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000"/>
              <a:t>What is jQuery?</a:t>
            </a:r>
            <a:endParaRPr sz="3000"/>
          </a:p>
        </p:txBody>
      </p:sp>
      <p:sp>
        <p:nvSpPr>
          <p:cNvPr id="580" name="Google Shape;580;p81"/>
          <p:cNvSpPr txBox="1">
            <a:spLocks noGrp="1"/>
          </p:cNvSpPr>
          <p:nvPr>
            <p:ph type="body" idx="1"/>
          </p:nvPr>
        </p:nvSpPr>
        <p:spPr>
          <a:xfrm>
            <a:off x="539500" y="1749600"/>
            <a:ext cx="4977900" cy="2882100"/>
          </a:xfrm>
          <a:prstGeom prst="rect">
            <a:avLst/>
          </a:prstGeom>
        </p:spPr>
        <p:txBody>
          <a:bodyPr spcFirstLastPara="1" wrap="square" lIns="91425" tIns="91425" rIns="91425" bIns="91425" anchor="t" anchorCtr="0">
            <a:noAutofit/>
          </a:bodyPr>
          <a:lstStyle/>
          <a:p>
            <a:pPr marL="457200" lvl="0" indent="-342900" algn="l" rtl="0">
              <a:lnSpc>
                <a:spcPct val="93000"/>
              </a:lnSpc>
              <a:spcBef>
                <a:spcPts val="1000"/>
              </a:spcBef>
              <a:spcAft>
                <a:spcPts val="0"/>
              </a:spcAft>
              <a:buClr>
                <a:schemeClr val="dk1"/>
              </a:buClr>
              <a:buSzPts val="1800"/>
              <a:buFont typeface="Roboto Slab"/>
              <a:buChar char="➔"/>
            </a:pPr>
            <a:r>
              <a:rPr lang="en" b="1" dirty="0">
                <a:solidFill>
                  <a:srgbClr val="FFAA7B"/>
                </a:solidFill>
              </a:rPr>
              <a:t>jQuery</a:t>
            </a:r>
            <a:r>
              <a:rPr lang="en" dirty="0">
                <a:solidFill>
                  <a:schemeClr val="dk1"/>
                </a:solidFill>
                <a:latin typeface="Helvetica Neue"/>
                <a:ea typeface="Helvetica Neue"/>
                <a:cs typeface="Helvetica Neue"/>
                <a:sym typeface="Helvetica Neue"/>
              </a:rPr>
              <a:t> is a </a:t>
            </a:r>
            <a:r>
              <a:rPr lang="en" dirty="0" err="1">
                <a:solidFill>
                  <a:schemeClr val="dk1"/>
                </a:solidFill>
                <a:latin typeface="Helvetica Neue"/>
                <a:ea typeface="Helvetica Neue"/>
                <a:cs typeface="Helvetica Neue"/>
                <a:sym typeface="Helvetica Neue"/>
              </a:rPr>
              <a:t>Javascript</a:t>
            </a:r>
            <a:r>
              <a:rPr lang="en" dirty="0">
                <a:solidFill>
                  <a:schemeClr val="dk1"/>
                </a:solidFill>
                <a:latin typeface="Helvetica Neue"/>
                <a:ea typeface="Helvetica Neue"/>
                <a:cs typeface="Helvetica Neue"/>
                <a:sym typeface="Helvetica Neue"/>
              </a:rPr>
              <a:t> library (we will learn more about libraries later)</a:t>
            </a:r>
            <a:endParaRPr dirty="0">
              <a:solidFill>
                <a:schemeClr val="dk1"/>
              </a:solidFill>
              <a:latin typeface="Helvetica Neue"/>
              <a:ea typeface="Helvetica Neue"/>
              <a:cs typeface="Helvetica Neue"/>
              <a:sym typeface="Helvetica Neue"/>
            </a:endParaRPr>
          </a:p>
          <a:p>
            <a:pPr marL="457200" lvl="0" indent="-342900" algn="l" rtl="0">
              <a:lnSpc>
                <a:spcPct val="93000"/>
              </a:lnSpc>
              <a:spcBef>
                <a:spcPts val="1000"/>
              </a:spcBef>
              <a:spcAft>
                <a:spcPts val="0"/>
              </a:spcAft>
              <a:buClr>
                <a:schemeClr val="dk1"/>
              </a:buClr>
              <a:buSzPts val="1800"/>
              <a:buFont typeface="Helvetica Neue"/>
              <a:buChar char="➔"/>
            </a:pPr>
            <a:r>
              <a:rPr lang="en" dirty="0">
                <a:solidFill>
                  <a:schemeClr val="dk1"/>
                </a:solidFill>
                <a:latin typeface="Helvetica Neue"/>
                <a:ea typeface="Helvetica Neue"/>
                <a:cs typeface="Helvetica Neue"/>
                <a:sym typeface="Helvetica Neue"/>
              </a:rPr>
              <a:t>Think of it as a book of magic spells to add functionality to your website</a:t>
            </a:r>
            <a:endParaRPr dirty="0">
              <a:solidFill>
                <a:schemeClr val="dk1"/>
              </a:solidFill>
              <a:latin typeface="Helvetica Neue"/>
              <a:ea typeface="Helvetica Neue"/>
              <a:cs typeface="Helvetica Neue"/>
              <a:sym typeface="Helvetica Neue"/>
            </a:endParaRPr>
          </a:p>
          <a:p>
            <a:pPr marL="914400" lvl="1" indent="-317500" algn="l" rtl="0">
              <a:lnSpc>
                <a:spcPct val="93000"/>
              </a:lnSpc>
              <a:spcBef>
                <a:spcPts val="1000"/>
              </a:spcBef>
              <a:spcAft>
                <a:spcPts val="0"/>
              </a:spcAft>
              <a:buClr>
                <a:schemeClr val="dk1"/>
              </a:buClr>
              <a:buSzPts val="1400"/>
              <a:buFont typeface="Helvetica Neue"/>
              <a:buChar char="◆"/>
            </a:pPr>
            <a:r>
              <a:rPr lang="en" dirty="0">
                <a:solidFill>
                  <a:schemeClr val="dk1"/>
                </a:solidFill>
                <a:latin typeface="Helvetica Neue"/>
                <a:ea typeface="Helvetica Neue"/>
                <a:cs typeface="Helvetica Neue"/>
                <a:sym typeface="Helvetica Neue"/>
              </a:rPr>
              <a:t>Make things disappear</a:t>
            </a:r>
            <a:r>
              <a:rPr lang="zh-CN" altLang="en-US" dirty="0">
                <a:solidFill>
                  <a:schemeClr val="dk1"/>
                </a:solidFill>
                <a:latin typeface="Helvetica Neue"/>
                <a:ea typeface="Helvetica Neue"/>
                <a:cs typeface="Helvetica Neue"/>
                <a:sym typeface="Helvetica Neue"/>
              </a:rPr>
              <a:t>（消失）</a:t>
            </a:r>
            <a:endParaRPr dirty="0">
              <a:solidFill>
                <a:schemeClr val="dk1"/>
              </a:solidFill>
              <a:latin typeface="Helvetica Neue"/>
              <a:ea typeface="Helvetica Neue"/>
              <a:cs typeface="Helvetica Neue"/>
              <a:sym typeface="Helvetica Neue"/>
            </a:endParaRPr>
          </a:p>
          <a:p>
            <a:pPr marL="914400" lvl="1" indent="-317500" algn="l" rtl="0">
              <a:lnSpc>
                <a:spcPct val="93000"/>
              </a:lnSpc>
              <a:spcBef>
                <a:spcPts val="1000"/>
              </a:spcBef>
              <a:spcAft>
                <a:spcPts val="0"/>
              </a:spcAft>
              <a:buClr>
                <a:schemeClr val="dk1"/>
              </a:buClr>
              <a:buSzPts val="1400"/>
              <a:buFont typeface="Helvetica Neue"/>
              <a:buChar char="◆"/>
            </a:pPr>
            <a:r>
              <a:rPr lang="en" dirty="0">
                <a:solidFill>
                  <a:schemeClr val="dk1"/>
                </a:solidFill>
                <a:latin typeface="Helvetica Neue"/>
                <a:ea typeface="Helvetica Neue"/>
                <a:cs typeface="Helvetica Neue"/>
                <a:sym typeface="Helvetica Neue"/>
              </a:rPr>
              <a:t>Make things appear</a:t>
            </a:r>
            <a:r>
              <a:rPr lang="zh-CN" altLang="en-US" dirty="0">
                <a:solidFill>
                  <a:schemeClr val="dk1"/>
                </a:solidFill>
                <a:latin typeface="Helvetica Neue"/>
                <a:ea typeface="Helvetica Neue"/>
                <a:cs typeface="Helvetica Neue"/>
                <a:sym typeface="Helvetica Neue"/>
              </a:rPr>
              <a:t>（出现）</a:t>
            </a:r>
            <a:endParaRPr dirty="0">
              <a:solidFill>
                <a:schemeClr val="dk1"/>
              </a:solidFill>
              <a:latin typeface="Helvetica Neue"/>
              <a:ea typeface="Helvetica Neue"/>
              <a:cs typeface="Helvetica Neue"/>
              <a:sym typeface="Helvetica Neue"/>
            </a:endParaRPr>
          </a:p>
          <a:p>
            <a:pPr marL="914400" lvl="1" indent="-317500" algn="l" rtl="0">
              <a:lnSpc>
                <a:spcPct val="93000"/>
              </a:lnSpc>
              <a:spcBef>
                <a:spcPts val="1000"/>
              </a:spcBef>
              <a:spcAft>
                <a:spcPts val="0"/>
              </a:spcAft>
              <a:buClr>
                <a:schemeClr val="dk1"/>
              </a:buClr>
              <a:buSzPts val="1400"/>
              <a:buFont typeface="Helvetica Neue"/>
              <a:buChar char="◆"/>
            </a:pPr>
            <a:r>
              <a:rPr lang="en" dirty="0">
                <a:solidFill>
                  <a:schemeClr val="dk1"/>
                </a:solidFill>
                <a:latin typeface="Helvetica Neue"/>
                <a:ea typeface="Helvetica Neue"/>
                <a:cs typeface="Helvetica Neue"/>
                <a:sym typeface="Helvetica Neue"/>
              </a:rPr>
              <a:t>Change an image or text </a:t>
            </a:r>
            <a:r>
              <a:rPr lang="zh-CN" altLang="en-US" dirty="0">
                <a:solidFill>
                  <a:schemeClr val="dk1"/>
                </a:solidFill>
                <a:latin typeface="Helvetica Neue"/>
                <a:ea typeface="Helvetica Neue"/>
                <a:cs typeface="Helvetica Neue"/>
                <a:sym typeface="Helvetica Neue"/>
              </a:rPr>
              <a:t>（改变）</a:t>
            </a:r>
            <a:endParaRPr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dirty="0">
              <a:solidFill>
                <a:srgbClr val="0000FF"/>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dirty="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endParaRPr dirty="0">
              <a:solidFill>
                <a:schemeClr val="dk1"/>
              </a:solidFill>
              <a:latin typeface="Helvetica Neue"/>
              <a:ea typeface="Helvetica Neue"/>
              <a:cs typeface="Helvetica Neue"/>
              <a:sym typeface="Helvetica Neue"/>
            </a:endParaRPr>
          </a:p>
        </p:txBody>
      </p:sp>
      <p:sp>
        <p:nvSpPr>
          <p:cNvPr id="581" name="Google Shape;581;p81"/>
          <p:cNvSpPr txBox="1"/>
          <p:nvPr/>
        </p:nvSpPr>
        <p:spPr>
          <a:xfrm>
            <a:off x="532950" y="1257300"/>
            <a:ext cx="8078100" cy="492300"/>
          </a:xfrm>
          <a:prstGeom prst="rect">
            <a:avLst/>
          </a:prstGeom>
          <a:noFill/>
          <a:ln>
            <a:noFill/>
          </a:ln>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We will use </a:t>
            </a:r>
            <a:r>
              <a:rPr lang="en" sz="2000" b="1" u="sng">
                <a:solidFill>
                  <a:srgbClr val="FFAA7B"/>
                </a:solidFill>
                <a:latin typeface="Helvetica Neue"/>
                <a:ea typeface="Helvetica Neue"/>
                <a:cs typeface="Helvetica Neue"/>
                <a:sym typeface="Helvetica Neue"/>
              </a:rPr>
              <a:t>jQuery</a:t>
            </a:r>
            <a:r>
              <a:rPr lang="en" sz="2000">
                <a:solidFill>
                  <a:schemeClr val="dk1"/>
                </a:solidFill>
                <a:latin typeface="Helvetica Neue"/>
                <a:ea typeface="Helvetica Neue"/>
                <a:cs typeface="Helvetica Neue"/>
                <a:sym typeface="Helvetica Neue"/>
              </a:rPr>
              <a:t> to make our websites interactive!</a:t>
            </a:r>
            <a:endParaRPr sz="2000">
              <a:latin typeface="Helvetica Neue"/>
              <a:ea typeface="Helvetica Neue"/>
              <a:cs typeface="Helvetica Neue"/>
              <a:sym typeface="Helvetica Neue"/>
            </a:endParaRPr>
          </a:p>
        </p:txBody>
      </p:sp>
      <p:pic>
        <p:nvPicPr>
          <p:cNvPr id="582" name="Google Shape;582;p81"/>
          <p:cNvPicPr preferRelativeResize="0"/>
          <p:nvPr/>
        </p:nvPicPr>
        <p:blipFill>
          <a:blip r:embed="rId3">
            <a:alphaModFix/>
          </a:blip>
          <a:stretch>
            <a:fillRect/>
          </a:stretch>
        </p:blipFill>
        <p:spPr>
          <a:xfrm>
            <a:off x="5869925" y="1935313"/>
            <a:ext cx="2440375" cy="2510675"/>
          </a:xfrm>
          <a:prstGeom prst="rect">
            <a:avLst/>
          </a:prstGeom>
          <a:noFill/>
          <a:ln>
            <a:noFill/>
          </a:ln>
        </p:spPr>
      </p:pic>
      <p:pic>
        <p:nvPicPr>
          <p:cNvPr id="583" name="Google Shape;583;p81"/>
          <p:cNvPicPr preferRelativeResize="0"/>
          <p:nvPr/>
        </p:nvPicPr>
        <p:blipFill>
          <a:blip r:embed="rId4">
            <a:alphaModFix/>
          </a:blip>
          <a:stretch>
            <a:fillRect/>
          </a:stretch>
        </p:blipFill>
        <p:spPr>
          <a:xfrm>
            <a:off x="8310291" y="128022"/>
            <a:ext cx="605117" cy="605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0">
                                            <p:txEl>
                                              <p:pRg st="0" end="0"/>
                                            </p:txEl>
                                          </p:spTgt>
                                        </p:tgtEl>
                                        <p:attrNameLst>
                                          <p:attrName>style.visibility</p:attrName>
                                        </p:attrNameLst>
                                      </p:cBhvr>
                                      <p:to>
                                        <p:strVal val="visible"/>
                                      </p:to>
                                    </p:set>
                                    <p:animEffect transition="in" filter="fade">
                                      <p:cBhvr>
                                        <p:cTn id="7" dur="2600"/>
                                        <p:tgtEl>
                                          <p:spTgt spid="580">
                                            <p:txEl>
                                              <p:pRg st="0" end="0"/>
                                            </p:txEl>
                                          </p:spTgt>
                                        </p:tgtEl>
                                      </p:cBhvr>
                                    </p:animEffect>
                                  </p:childTnLst>
                                </p:cTn>
                              </p:par>
                            </p:childTnLst>
                          </p:cTn>
                        </p:par>
                        <p:par>
                          <p:cTn id="8" fill="hold">
                            <p:stCondLst>
                              <p:cond delay="2600"/>
                            </p:stCondLst>
                            <p:childTnLst>
                              <p:par>
                                <p:cTn id="9" presetID="10" presetClass="entr" presetSubtype="0" fill="hold" nodeType="afterEffect">
                                  <p:stCondLst>
                                    <p:cond delay="0"/>
                                  </p:stCondLst>
                                  <p:childTnLst>
                                    <p:set>
                                      <p:cBhvr>
                                        <p:cTn id="10" dur="1" fill="hold">
                                          <p:stCondLst>
                                            <p:cond delay="0"/>
                                          </p:stCondLst>
                                        </p:cTn>
                                        <p:tgtEl>
                                          <p:spTgt spid="580">
                                            <p:txEl>
                                              <p:pRg st="1" end="1"/>
                                            </p:txEl>
                                          </p:spTgt>
                                        </p:tgtEl>
                                        <p:attrNameLst>
                                          <p:attrName>style.visibility</p:attrName>
                                        </p:attrNameLst>
                                      </p:cBhvr>
                                      <p:to>
                                        <p:strVal val="visible"/>
                                      </p:to>
                                    </p:set>
                                    <p:animEffect transition="in" filter="fade">
                                      <p:cBhvr>
                                        <p:cTn id="11" dur="2600"/>
                                        <p:tgtEl>
                                          <p:spTgt spid="580">
                                            <p:txEl>
                                              <p:pRg st="1" end="1"/>
                                            </p:txEl>
                                          </p:spTgt>
                                        </p:tgtEl>
                                      </p:cBhvr>
                                    </p:animEffect>
                                  </p:childTnLst>
                                </p:cTn>
                              </p:par>
                            </p:childTnLst>
                          </p:cTn>
                        </p:par>
                        <p:par>
                          <p:cTn id="12" fill="hold">
                            <p:stCondLst>
                              <p:cond delay="5200"/>
                            </p:stCondLst>
                            <p:childTnLst>
                              <p:par>
                                <p:cTn id="13" presetID="10" presetClass="entr" presetSubtype="0" fill="hold" nodeType="afterEffect">
                                  <p:stCondLst>
                                    <p:cond delay="0"/>
                                  </p:stCondLst>
                                  <p:childTnLst>
                                    <p:set>
                                      <p:cBhvr>
                                        <p:cTn id="14" dur="1" fill="hold">
                                          <p:stCondLst>
                                            <p:cond delay="0"/>
                                          </p:stCondLst>
                                        </p:cTn>
                                        <p:tgtEl>
                                          <p:spTgt spid="580">
                                            <p:txEl>
                                              <p:pRg st="2" end="2"/>
                                            </p:txEl>
                                          </p:spTgt>
                                        </p:tgtEl>
                                        <p:attrNameLst>
                                          <p:attrName>style.visibility</p:attrName>
                                        </p:attrNameLst>
                                      </p:cBhvr>
                                      <p:to>
                                        <p:strVal val="visible"/>
                                      </p:to>
                                    </p:set>
                                    <p:animEffect transition="in" filter="fade">
                                      <p:cBhvr>
                                        <p:cTn id="15" dur="2600"/>
                                        <p:tgtEl>
                                          <p:spTgt spid="580">
                                            <p:txEl>
                                              <p:pRg st="2" end="2"/>
                                            </p:txEl>
                                          </p:spTgt>
                                        </p:tgtEl>
                                      </p:cBhvr>
                                    </p:animEffect>
                                  </p:childTnLst>
                                </p:cTn>
                              </p:par>
                            </p:childTnLst>
                          </p:cTn>
                        </p:par>
                        <p:par>
                          <p:cTn id="16" fill="hold">
                            <p:stCondLst>
                              <p:cond delay="7800"/>
                            </p:stCondLst>
                            <p:childTnLst>
                              <p:par>
                                <p:cTn id="17" presetID="10" presetClass="entr" presetSubtype="0" fill="hold" nodeType="afterEffect">
                                  <p:stCondLst>
                                    <p:cond delay="0"/>
                                  </p:stCondLst>
                                  <p:childTnLst>
                                    <p:set>
                                      <p:cBhvr>
                                        <p:cTn id="18" dur="1" fill="hold">
                                          <p:stCondLst>
                                            <p:cond delay="0"/>
                                          </p:stCondLst>
                                        </p:cTn>
                                        <p:tgtEl>
                                          <p:spTgt spid="580">
                                            <p:txEl>
                                              <p:pRg st="3" end="3"/>
                                            </p:txEl>
                                          </p:spTgt>
                                        </p:tgtEl>
                                        <p:attrNameLst>
                                          <p:attrName>style.visibility</p:attrName>
                                        </p:attrNameLst>
                                      </p:cBhvr>
                                      <p:to>
                                        <p:strVal val="visible"/>
                                      </p:to>
                                    </p:set>
                                    <p:animEffect transition="in" filter="fade">
                                      <p:cBhvr>
                                        <p:cTn id="19" dur="2600"/>
                                        <p:tgtEl>
                                          <p:spTgt spid="580">
                                            <p:txEl>
                                              <p:pRg st="3" end="3"/>
                                            </p:txEl>
                                          </p:spTgt>
                                        </p:tgtEl>
                                      </p:cBhvr>
                                    </p:animEffect>
                                  </p:childTnLst>
                                </p:cTn>
                              </p:par>
                            </p:childTnLst>
                          </p:cTn>
                        </p:par>
                        <p:par>
                          <p:cTn id="20" fill="hold">
                            <p:stCondLst>
                              <p:cond delay="10400"/>
                            </p:stCondLst>
                            <p:childTnLst>
                              <p:par>
                                <p:cTn id="21" presetID="10" presetClass="entr" presetSubtype="0" fill="hold" nodeType="afterEffect">
                                  <p:stCondLst>
                                    <p:cond delay="0"/>
                                  </p:stCondLst>
                                  <p:childTnLst>
                                    <p:set>
                                      <p:cBhvr>
                                        <p:cTn id="22" dur="1" fill="hold">
                                          <p:stCondLst>
                                            <p:cond delay="0"/>
                                          </p:stCondLst>
                                        </p:cTn>
                                        <p:tgtEl>
                                          <p:spTgt spid="580">
                                            <p:txEl>
                                              <p:pRg st="4" end="4"/>
                                            </p:txEl>
                                          </p:spTgt>
                                        </p:tgtEl>
                                        <p:attrNameLst>
                                          <p:attrName>style.visibility</p:attrName>
                                        </p:attrNameLst>
                                      </p:cBhvr>
                                      <p:to>
                                        <p:strVal val="visible"/>
                                      </p:to>
                                    </p:set>
                                    <p:animEffect transition="in" filter="fade">
                                      <p:cBhvr>
                                        <p:cTn id="23" dur="2600"/>
                                        <p:tgtEl>
                                          <p:spTgt spid="5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7"/>
        <p:cNvGrpSpPr/>
        <p:nvPr/>
      </p:nvGrpSpPr>
      <p:grpSpPr>
        <a:xfrm>
          <a:off x="0" y="0"/>
          <a:ext cx="0" cy="0"/>
          <a:chOff x="0" y="0"/>
          <a:chExt cx="0" cy="0"/>
        </a:xfrm>
      </p:grpSpPr>
      <p:sp>
        <p:nvSpPr>
          <p:cNvPr id="588" name="Google Shape;588;p8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jQuery in Action</a:t>
            </a:r>
            <a:endParaRPr sz="3600">
              <a:solidFill>
                <a:srgbClr val="15C2D2"/>
              </a:solidFill>
            </a:endParaRPr>
          </a:p>
        </p:txBody>
      </p:sp>
      <p:sp>
        <p:nvSpPr>
          <p:cNvPr id="589" name="Google Shape;589;p82"/>
          <p:cNvSpPr txBox="1">
            <a:spLocks noGrp="1"/>
          </p:cNvSpPr>
          <p:nvPr>
            <p:ph type="body" idx="1"/>
          </p:nvPr>
        </p:nvSpPr>
        <p:spPr>
          <a:xfrm>
            <a:off x="532949" y="2944500"/>
            <a:ext cx="4227309" cy="978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dirty="0">
                <a:solidFill>
                  <a:schemeClr val="dk1"/>
                </a:solidFill>
                <a:latin typeface="Consolas"/>
                <a:ea typeface="Consolas"/>
                <a:cs typeface="Consolas"/>
                <a:sym typeface="Consolas"/>
              </a:rPr>
              <a:t>&lt;button&gt;Hide&lt;/button&gt;</a:t>
            </a:r>
            <a:endParaRPr sz="24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2400" dirty="0">
                <a:solidFill>
                  <a:schemeClr val="dk1"/>
                </a:solidFill>
                <a:latin typeface="Consolas"/>
                <a:ea typeface="Consolas"/>
                <a:cs typeface="Consolas"/>
                <a:sym typeface="Consolas"/>
              </a:rPr>
              <a:t>&lt;</a:t>
            </a:r>
            <a:r>
              <a:rPr lang="en" sz="2400" dirty="0" err="1">
                <a:solidFill>
                  <a:schemeClr val="dk1"/>
                </a:solidFill>
                <a:latin typeface="Consolas"/>
                <a:ea typeface="Consolas"/>
                <a:cs typeface="Consolas"/>
                <a:sym typeface="Consolas"/>
              </a:rPr>
              <a:t>img</a:t>
            </a:r>
            <a:r>
              <a:rPr lang="en" sz="2400" dirty="0">
                <a:solidFill>
                  <a:schemeClr val="dk1"/>
                </a:solidFill>
                <a:latin typeface="Consolas"/>
                <a:ea typeface="Consolas"/>
                <a:cs typeface="Consolas"/>
                <a:sym typeface="Consolas"/>
              </a:rPr>
              <a:t> </a:t>
            </a:r>
            <a:r>
              <a:rPr lang="en" sz="2400" dirty="0" err="1">
                <a:solidFill>
                  <a:schemeClr val="dk1"/>
                </a:solidFill>
                <a:latin typeface="Consolas"/>
                <a:ea typeface="Consolas"/>
                <a:cs typeface="Consolas"/>
                <a:sym typeface="Consolas"/>
              </a:rPr>
              <a:t>src</a:t>
            </a:r>
            <a:r>
              <a:rPr lang="en" sz="2400" dirty="0">
                <a:solidFill>
                  <a:schemeClr val="dk1"/>
                </a:solidFill>
                <a:latin typeface="Consolas"/>
                <a:ea typeface="Consolas"/>
                <a:cs typeface="Consolas"/>
                <a:sym typeface="Consolas"/>
              </a:rPr>
              <a:t>="</a:t>
            </a:r>
            <a:r>
              <a:rPr lang="en" sz="2400" dirty="0" err="1">
                <a:solidFill>
                  <a:schemeClr val="dk1"/>
                </a:solidFill>
                <a:latin typeface="Consolas"/>
                <a:ea typeface="Consolas"/>
                <a:cs typeface="Consolas"/>
                <a:sym typeface="Consolas"/>
              </a:rPr>
              <a:t>giraffe.jpg</a:t>
            </a:r>
            <a:r>
              <a:rPr lang="en" sz="2400" dirty="0">
                <a:solidFill>
                  <a:schemeClr val="dk1"/>
                </a:solidFill>
                <a:latin typeface="Consolas"/>
                <a:ea typeface="Consolas"/>
                <a:cs typeface="Consolas"/>
                <a:sym typeface="Consolas"/>
              </a:rPr>
              <a:t>"&gt;</a:t>
            </a:r>
            <a:endParaRPr sz="2400" dirty="0">
              <a:solidFill>
                <a:schemeClr val="dk1"/>
              </a:solidFill>
              <a:latin typeface="Consolas"/>
              <a:ea typeface="Consolas"/>
              <a:cs typeface="Consolas"/>
              <a:sym typeface="Consolas"/>
            </a:endParaRPr>
          </a:p>
        </p:txBody>
      </p:sp>
      <p:sp>
        <p:nvSpPr>
          <p:cNvPr id="590" name="Google Shape;590;p82"/>
          <p:cNvSpPr txBox="1">
            <a:spLocks noGrp="1"/>
          </p:cNvSpPr>
          <p:nvPr>
            <p:ph type="body" idx="1"/>
          </p:nvPr>
        </p:nvSpPr>
        <p:spPr>
          <a:xfrm>
            <a:off x="532950" y="1257300"/>
            <a:ext cx="8078100" cy="134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Helvetica Neue"/>
                <a:ea typeface="Helvetica Neue"/>
                <a:cs typeface="Helvetica Neue"/>
                <a:sym typeface="Helvetica Neue"/>
              </a:rPr>
              <a:t>When someone clicks</a:t>
            </a:r>
            <a:r>
              <a:rPr lang="zh-CN" altLang="en-US" sz="2400" dirty="0">
                <a:latin typeface="Helvetica Neue"/>
                <a:ea typeface="Helvetica Neue"/>
                <a:cs typeface="Helvetica Neue"/>
                <a:sym typeface="Helvetica Neue"/>
              </a:rPr>
              <a:t>（点击）</a:t>
            </a:r>
            <a:r>
              <a:rPr lang="en" sz="2400" dirty="0">
                <a:latin typeface="Helvetica Neue"/>
                <a:ea typeface="Helvetica Neue"/>
                <a:cs typeface="Helvetica Neue"/>
                <a:sym typeface="Helvetica Neue"/>
              </a:rPr>
              <a:t> any button </a:t>
            </a:r>
            <a:r>
              <a:rPr lang="zh-CN" altLang="en-US" sz="2400" dirty="0">
                <a:latin typeface="Helvetica Neue"/>
                <a:ea typeface="Helvetica Neue"/>
                <a:cs typeface="Helvetica Neue"/>
                <a:sym typeface="Helvetica Neue"/>
              </a:rPr>
              <a:t>（按钮）</a:t>
            </a:r>
            <a:r>
              <a:rPr lang="en" sz="2400" dirty="0">
                <a:latin typeface="Helvetica Neue"/>
                <a:ea typeface="Helvetica Neue"/>
                <a:cs typeface="Helvetica Neue"/>
                <a:sym typeface="Helvetica Neue"/>
              </a:rPr>
              <a:t>element, </a:t>
            </a:r>
            <a:r>
              <a:rPr lang="en" sz="2400" b="1" dirty="0">
                <a:solidFill>
                  <a:srgbClr val="FFAA7B"/>
                </a:solidFill>
                <a:latin typeface="Helvetica Neue"/>
                <a:ea typeface="Helvetica Neue"/>
                <a:cs typeface="Helvetica Neue"/>
                <a:sym typeface="Helvetica Neue"/>
              </a:rPr>
              <a:t>hide</a:t>
            </a:r>
            <a:r>
              <a:rPr lang="en" sz="2400" dirty="0">
                <a:latin typeface="Helvetica Neue"/>
                <a:ea typeface="Helvetica Neue"/>
                <a:cs typeface="Helvetica Neue"/>
                <a:sym typeface="Helvetica Neue"/>
              </a:rPr>
              <a:t> </a:t>
            </a:r>
            <a:r>
              <a:rPr lang="zh-CN" altLang="en-US" sz="2400" dirty="0">
                <a:latin typeface="Helvetica Neue"/>
                <a:ea typeface="Helvetica Neue"/>
                <a:cs typeface="Helvetica Neue"/>
                <a:sym typeface="Helvetica Neue"/>
              </a:rPr>
              <a:t>（隐藏）</a:t>
            </a:r>
            <a:r>
              <a:rPr lang="en" sz="2400" dirty="0">
                <a:latin typeface="Helvetica Neue"/>
                <a:ea typeface="Helvetica Neue"/>
                <a:cs typeface="Helvetica Neue"/>
                <a:sym typeface="Helvetica Neue"/>
              </a:rPr>
              <a:t>the </a:t>
            </a:r>
            <a:r>
              <a:rPr lang="en" sz="2400" dirty="0" err="1">
                <a:latin typeface="Helvetica Neue"/>
                <a:ea typeface="Helvetica Neue"/>
                <a:cs typeface="Helvetica Neue"/>
                <a:sym typeface="Helvetica Neue"/>
              </a:rPr>
              <a:t>img</a:t>
            </a:r>
            <a:r>
              <a:rPr lang="en" sz="2400" dirty="0">
                <a:latin typeface="Helvetica Neue"/>
                <a:ea typeface="Helvetica Neue"/>
                <a:cs typeface="Helvetica Neue"/>
                <a:sym typeface="Helvetica Neue"/>
              </a:rPr>
              <a:t> elements.</a:t>
            </a:r>
            <a:endParaRPr sz="2400" dirty="0">
              <a:latin typeface="Helvetica Neue"/>
              <a:ea typeface="Helvetica Neue"/>
              <a:cs typeface="Helvetica Neue"/>
              <a:sym typeface="Helvetica Neue"/>
            </a:endParaRPr>
          </a:p>
          <a:p>
            <a:pPr marL="0" lvl="0" indent="0" algn="l" rtl="0">
              <a:spcBef>
                <a:spcPts val="0"/>
              </a:spcBef>
              <a:spcAft>
                <a:spcPts val="0"/>
              </a:spcAft>
              <a:buNone/>
            </a:pPr>
            <a:endParaRPr sz="2400" dirty="0">
              <a:latin typeface="Helvetica Neue"/>
              <a:ea typeface="Helvetica Neue"/>
              <a:cs typeface="Helvetica Neue"/>
              <a:sym typeface="Helvetica Neue"/>
            </a:endParaRPr>
          </a:p>
        </p:txBody>
      </p:sp>
      <p:pic>
        <p:nvPicPr>
          <p:cNvPr id="591" name="Google Shape;591;p82">
            <a:hlinkClick r:id="rId3"/>
          </p:cNvPr>
          <p:cNvPicPr preferRelativeResize="0"/>
          <p:nvPr/>
        </p:nvPicPr>
        <p:blipFill>
          <a:blip r:embed="rId4">
            <a:alphaModFix/>
          </a:blip>
          <a:stretch>
            <a:fillRect/>
          </a:stretch>
        </p:blipFill>
        <p:spPr>
          <a:xfrm>
            <a:off x="5022456" y="2333210"/>
            <a:ext cx="3194081" cy="2550050"/>
          </a:xfrm>
          <a:prstGeom prst="rect">
            <a:avLst/>
          </a:prstGeom>
          <a:noFill/>
          <a:ln w="9525" cap="flat" cmpd="sng">
            <a:solidFill>
              <a:srgbClr val="3F3B39"/>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de Nation v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8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TotalTime>
  <Words>4505</Words>
  <Application>Microsoft Macintosh PowerPoint</Application>
  <PresentationFormat>全屏显示(16:9)</PresentationFormat>
  <Paragraphs>583</Paragraphs>
  <Slides>78</Slides>
  <Notes>76</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78</vt:i4>
      </vt:variant>
    </vt:vector>
  </HeadingPairs>
  <TitlesOfParts>
    <vt:vector size="86" baseType="lpstr">
      <vt:lpstr>Roboto</vt:lpstr>
      <vt:lpstr>Helvetica Neue</vt:lpstr>
      <vt:lpstr>Arial</vt:lpstr>
      <vt:lpstr>Consolas</vt:lpstr>
      <vt:lpstr>Trebuchet MS</vt:lpstr>
      <vt:lpstr>Roboto Slab</vt:lpstr>
      <vt:lpstr>Simple Light</vt:lpstr>
      <vt:lpstr>Code Nation v2</vt:lpstr>
      <vt:lpstr>Check out this project: （藏猫猫） What aspects of the project do you know how to create today? What parts of this project are you not confident in creating today? How would you change this project to make it better or your own?     </vt:lpstr>
      <vt:lpstr>Unit 5 Project Celebration!</vt:lpstr>
      <vt:lpstr>use jQuery to select（选择）, show（显示）, and hide（隐藏） HTML elements. </vt:lpstr>
      <vt:lpstr>Interactive（交互式） websites</vt:lpstr>
      <vt:lpstr>Interactive websites</vt:lpstr>
      <vt:lpstr>With the person next to you, list all the ways that Popcode does something in response to what you do. </vt:lpstr>
      <vt:lpstr>The Popcode menu</vt:lpstr>
      <vt:lpstr>What is jQuery?</vt:lpstr>
      <vt:lpstr>jQuery in Action</vt:lpstr>
      <vt:lpstr>jQuery in Action</vt:lpstr>
      <vt:lpstr>jQuery in Action</vt:lpstr>
      <vt:lpstr>jQuery in Action</vt:lpstr>
      <vt:lpstr>jQuery in Action</vt:lpstr>
      <vt:lpstr>jQuery in Action</vt:lpstr>
      <vt:lpstr>Breaking it down: jQuery</vt:lpstr>
      <vt:lpstr>The Selector （选择器） selects the HTML element </vt:lpstr>
      <vt:lpstr>The event （事件） is what the user does to the selector </vt:lpstr>
      <vt:lpstr>The action（动作） is what the website does in response to the event </vt:lpstr>
      <vt:lpstr>Besides HTML tag（标签） names, what else can you use as a selector?      </vt:lpstr>
      <vt:lpstr>Selector （CSS class选择器）</vt:lpstr>
      <vt:lpstr>Class Selector</vt:lpstr>
      <vt:lpstr>What will happen on the page when a user clicks a button?  </vt:lpstr>
      <vt:lpstr>How do we hide only the cat image when the Hide Cats button is clicked?    </vt:lpstr>
      <vt:lpstr>We need to give each button and image a class so we can select them.      </vt:lpstr>
      <vt:lpstr>Now we can select the specific button with jQuery. </vt:lpstr>
      <vt:lpstr>PowerPoint 演示文稿</vt:lpstr>
      <vt:lpstr>Enable jQuery! Remember to enable (turn on) jQuery in Popcode! </vt:lpstr>
      <vt:lpstr>PowerPoint 演示文稿</vt:lpstr>
      <vt:lpstr>Which answer has the correct selectors to make the image with a class of "harryPotter" hide when you click any button on the page. </vt:lpstr>
      <vt:lpstr>PowerPoint 演示文稿</vt:lpstr>
      <vt:lpstr>PowerPoint 演示文稿</vt:lpstr>
      <vt:lpstr>use jQuery actions （动作）to make HTML elements toggle（切换）slide （滑行）and fade（逐渐消失） </vt:lpstr>
      <vt:lpstr>Animated jQuery Actions!  </vt:lpstr>
      <vt:lpstr>Animated jQuery Actions!  </vt:lpstr>
      <vt:lpstr>.slideUp() 上滑 &amp; .slideDown() 下滑</vt:lpstr>
      <vt:lpstr>.fadeIn() 渐入 &amp; .fadeOut() 渐出</vt:lpstr>
      <vt:lpstr>Animated jQuery Actions（动作）     </vt:lpstr>
      <vt:lpstr>PowerPoint 演示文稿</vt:lpstr>
      <vt:lpstr>Working together, we’ll make the enormous dog appear and disappear with a .fade animation.</vt:lpstr>
      <vt:lpstr>PowerPoint 演示文稿</vt:lpstr>
      <vt:lpstr>Extensions!        </vt:lpstr>
      <vt:lpstr>Which jQuery action would hide all &lt;p&gt; tags?  哪个可以隐藏所有的p元素？</vt:lpstr>
      <vt:lpstr>PowerPoint 演示文稿</vt:lpstr>
      <vt:lpstr>PowerPoint 演示文稿</vt:lpstr>
      <vt:lpstr>use jQuery actions that  take one or more arguments（参数）, such as .text() 修改文本 and .css() 修改CSS.  </vt:lpstr>
      <vt:lpstr>Do Now Review       </vt:lpstr>
      <vt:lpstr>New jQuery!</vt:lpstr>
      <vt:lpstr>Review CSS syntax: Which part of this CSS is the: Selector 选择器?  Property 属性?  Value 值?  </vt:lpstr>
      <vt:lpstr>The .css() action      </vt:lpstr>
      <vt:lpstr>The .css() action      </vt:lpstr>
      <vt:lpstr>The .css() action      </vt:lpstr>
      <vt:lpstr>The .text() action    </vt:lpstr>
      <vt:lpstr>The .text() action      </vt:lpstr>
      <vt:lpstr>Multiple Actions（多个动作）</vt:lpstr>
      <vt:lpstr>Let’s take a look at this in action in Popcode  </vt:lpstr>
      <vt:lpstr>PowerPoint 演示文稿</vt:lpstr>
      <vt:lpstr>Fill in the blank so that the page's background color will change to purple when the button is clicked.</vt:lpstr>
      <vt:lpstr>PowerPoint 演示文稿</vt:lpstr>
      <vt:lpstr>PowerPoint 演示文稿</vt:lpstr>
      <vt:lpstr>write event handlers that allow the page to respond when a user interacts with it </vt:lpstr>
      <vt:lpstr>Why is this important?</vt:lpstr>
      <vt:lpstr>With the person next to you, list all the things you see the user doing to interact with the website. </vt:lpstr>
      <vt:lpstr>jQuery Events</vt:lpstr>
      <vt:lpstr>jQuery Event（事件）</vt:lpstr>
      <vt:lpstr>jQuery Events</vt:lpstr>
      <vt:lpstr>jQuery Events</vt:lpstr>
      <vt:lpstr>jQuery Events</vt:lpstr>
      <vt:lpstr>How Event Handlers Work</vt:lpstr>
      <vt:lpstr>How Event Handlers Work</vt:lpstr>
      <vt:lpstr>Syntax review</vt:lpstr>
      <vt:lpstr>Event types</vt:lpstr>
      <vt:lpstr>Describe what the following code will do.   </vt:lpstr>
      <vt:lpstr>When the page first loads, will the image be shown or hidden? Why or why not?    </vt:lpstr>
      <vt:lpstr>Is this an event handler or an action?  How do you know?     </vt:lpstr>
      <vt:lpstr>Let’s update our old Whack-A-Mole game to use other-events-a-mole to whack it. Double-click Mouse Enter Mouse Leave </vt:lpstr>
      <vt:lpstr>PowerPoint 演示文稿</vt:lpstr>
      <vt:lpstr>Fill in the blanks so that the text will only be shown when the user’s mouse is on the div (there are two different ways). </vt:lpstr>
      <vt:lpstr>PowerPoint 演示文稿</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 out this project: What aspects of the project do you know how to create today? What parts of this project are you not confident in creating today? How would you change this project to make it better or your own?     </dc:title>
  <cp:lastModifiedBy>Yishuai Chen</cp:lastModifiedBy>
  <cp:revision>68</cp:revision>
  <dcterms:modified xsi:type="dcterms:W3CDTF">2020-04-07T10:32:05Z</dcterms:modified>
</cp:coreProperties>
</file>